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59" r:id="rId10"/>
    <p:sldId id="269" r:id="rId11"/>
    <p:sldId id="270" r:id="rId12"/>
    <p:sldId id="282" r:id="rId13"/>
    <p:sldId id="283" r:id="rId14"/>
    <p:sldId id="284" r:id="rId15"/>
    <p:sldId id="260" r:id="rId16"/>
    <p:sldId id="271" r:id="rId17"/>
    <p:sldId id="272" r:id="rId18"/>
    <p:sldId id="273" r:id="rId19"/>
    <p:sldId id="261" r:id="rId20"/>
    <p:sldId id="274" r:id="rId21"/>
    <p:sldId id="275" r:id="rId22"/>
    <p:sldId id="276" r:id="rId23"/>
    <p:sldId id="262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551">
          <p15:clr>
            <a:srgbClr val="A4A3A4"/>
          </p15:clr>
        </p15:guide>
        <p15:guide id="4" pos="71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2866" autoAdjust="0"/>
  </p:normalViewPr>
  <p:slideViewPr>
    <p:cSldViewPr snapToGrid="0">
      <p:cViewPr varScale="1">
        <p:scale>
          <a:sx n="86" d="100"/>
          <a:sy n="86" d="100"/>
        </p:scale>
        <p:origin x="667" y="62"/>
      </p:cViewPr>
      <p:guideLst>
        <p:guide orient="horz" pos="2160"/>
        <p:guide pos="3840"/>
        <p:guide pos="551"/>
        <p:guide pos="7129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-2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CA76-B799-4CDE-9068-35594054F5E9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2012-16E0-4556-8392-F42A35F3BE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9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3323965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53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72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89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65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44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75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169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80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330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33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069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02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0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588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339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14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64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181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85244-8474-43F7-83A3-B98FF2C18C2B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1026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252652" y="2173931"/>
            <a:ext cx="8939348" cy="371480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8402" y="2896848"/>
            <a:ext cx="745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spc="300" dirty="0">
                <a:solidFill>
                  <a:schemeClr val="bg1"/>
                </a:solidFill>
              </a:rPr>
              <a:t>魔方的识别、建模与解算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763028" y="6350637"/>
            <a:ext cx="342764" cy="342764"/>
            <a:chOff x="4688155" y="5875923"/>
            <a:chExt cx="342764" cy="342764"/>
          </a:xfrm>
        </p:grpSpPr>
        <p:sp>
          <p:nvSpPr>
            <p:cNvPr id="59" name="椭圆 58"/>
            <p:cNvSpPr/>
            <p:nvPr/>
          </p:nvSpPr>
          <p:spPr>
            <a:xfrm>
              <a:off x="4688155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763028" y="5947390"/>
              <a:ext cx="193018" cy="199830"/>
              <a:chOff x="5753100" y="3041650"/>
              <a:chExt cx="682626" cy="771526"/>
            </a:xfrm>
            <a:solidFill>
              <a:schemeClr val="accent1"/>
            </a:solidFill>
          </p:grpSpPr>
          <p:sp>
            <p:nvSpPr>
              <p:cNvPr id="61" name="Oval 202"/>
              <p:cNvSpPr>
                <a:spLocks noChangeArrowheads="1"/>
              </p:cNvSpPr>
              <p:nvPr/>
            </p:nvSpPr>
            <p:spPr bwMode="auto">
              <a:xfrm>
                <a:off x="5908675" y="3041650"/>
                <a:ext cx="119063" cy="147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03"/>
              <p:cNvSpPr/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04"/>
              <p:cNvSpPr/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381260" y="6350637"/>
            <a:ext cx="342764" cy="342764"/>
            <a:chOff x="5306387" y="5875923"/>
            <a:chExt cx="342764" cy="342764"/>
          </a:xfrm>
        </p:grpSpPr>
        <p:sp>
          <p:nvSpPr>
            <p:cNvPr id="51" name="椭圆 50"/>
            <p:cNvSpPr/>
            <p:nvPr/>
          </p:nvSpPr>
          <p:spPr>
            <a:xfrm>
              <a:off x="5306387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370562" y="5961635"/>
              <a:ext cx="214413" cy="171339"/>
              <a:chOff x="5738813" y="3144838"/>
              <a:chExt cx="711200" cy="568325"/>
            </a:xfrm>
            <a:solidFill>
              <a:schemeClr val="accent1"/>
            </a:solidFill>
          </p:grpSpPr>
          <p:sp>
            <p:nvSpPr>
              <p:cNvPr id="52" name="Freeform 103"/>
              <p:cNvSpPr/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4"/>
              <p:cNvSpPr/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05"/>
              <p:cNvSpPr/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999491" y="6350637"/>
            <a:ext cx="342764" cy="342764"/>
            <a:chOff x="5924618" y="5875923"/>
            <a:chExt cx="342764" cy="342764"/>
          </a:xfrm>
        </p:grpSpPr>
        <p:sp>
          <p:nvSpPr>
            <p:cNvPr id="44" name="椭圆 43"/>
            <p:cNvSpPr/>
            <p:nvPr/>
          </p:nvSpPr>
          <p:spPr>
            <a:xfrm>
              <a:off x="5924618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999323" y="5949431"/>
              <a:ext cx="193355" cy="195748"/>
              <a:chOff x="5778500" y="3105150"/>
              <a:chExt cx="641350" cy="649288"/>
            </a:xfrm>
            <a:solidFill>
              <a:schemeClr val="accent1"/>
            </a:solidFill>
          </p:grpSpPr>
          <p:sp>
            <p:nvSpPr>
              <p:cNvPr id="45" name="Freeform 425"/>
              <p:cNvSpPr/>
              <p:nvPr/>
            </p:nvSpPr>
            <p:spPr bwMode="auto">
              <a:xfrm>
                <a:off x="5959475" y="3227388"/>
                <a:ext cx="217488" cy="438150"/>
              </a:xfrm>
              <a:custGeom>
                <a:avLst/>
                <a:gdLst>
                  <a:gd name="T0" fmla="*/ 36 w 137"/>
                  <a:gd name="T1" fmla="*/ 276 h 276"/>
                  <a:gd name="T2" fmla="*/ 101 w 137"/>
                  <a:gd name="T3" fmla="*/ 276 h 276"/>
                  <a:gd name="T4" fmla="*/ 101 w 137"/>
                  <a:gd name="T5" fmla="*/ 69 h 276"/>
                  <a:gd name="T6" fmla="*/ 137 w 137"/>
                  <a:gd name="T7" fmla="*/ 69 h 276"/>
                  <a:gd name="T8" fmla="*/ 67 w 137"/>
                  <a:gd name="T9" fmla="*/ 0 h 276"/>
                  <a:gd name="T10" fmla="*/ 0 w 137"/>
                  <a:gd name="T11" fmla="*/ 69 h 276"/>
                  <a:gd name="T12" fmla="*/ 36 w 137"/>
                  <a:gd name="T13" fmla="*/ 69 h 276"/>
                  <a:gd name="T14" fmla="*/ 36 w 137"/>
                  <a:gd name="T1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276">
                    <a:moveTo>
                      <a:pt x="36" y="276"/>
                    </a:moveTo>
                    <a:lnTo>
                      <a:pt x="101" y="276"/>
                    </a:lnTo>
                    <a:lnTo>
                      <a:pt x="101" y="69"/>
                    </a:lnTo>
                    <a:lnTo>
                      <a:pt x="137" y="69"/>
                    </a:lnTo>
                    <a:lnTo>
                      <a:pt x="67" y="0"/>
                    </a:lnTo>
                    <a:lnTo>
                      <a:pt x="0" y="69"/>
                    </a:lnTo>
                    <a:lnTo>
                      <a:pt x="36" y="69"/>
                    </a:lnTo>
                    <a:lnTo>
                      <a:pt x="36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26"/>
              <p:cNvSpPr/>
              <p:nvPr/>
            </p:nvSpPr>
            <p:spPr bwMode="auto">
              <a:xfrm>
                <a:off x="5783263" y="3398838"/>
                <a:ext cx="214313" cy="266700"/>
              </a:xfrm>
              <a:custGeom>
                <a:avLst/>
                <a:gdLst>
                  <a:gd name="T0" fmla="*/ 36 w 135"/>
                  <a:gd name="T1" fmla="*/ 168 h 168"/>
                  <a:gd name="T2" fmla="*/ 98 w 135"/>
                  <a:gd name="T3" fmla="*/ 168 h 168"/>
                  <a:gd name="T4" fmla="*/ 98 w 135"/>
                  <a:gd name="T5" fmla="*/ 70 h 168"/>
                  <a:gd name="T6" fmla="*/ 135 w 135"/>
                  <a:gd name="T7" fmla="*/ 70 h 168"/>
                  <a:gd name="T8" fmla="*/ 67 w 135"/>
                  <a:gd name="T9" fmla="*/ 0 h 168"/>
                  <a:gd name="T10" fmla="*/ 0 w 135"/>
                  <a:gd name="T11" fmla="*/ 70 h 168"/>
                  <a:gd name="T12" fmla="*/ 36 w 135"/>
                  <a:gd name="T13" fmla="*/ 70 h 168"/>
                  <a:gd name="T14" fmla="*/ 36 w 135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168">
                    <a:moveTo>
                      <a:pt x="36" y="168"/>
                    </a:moveTo>
                    <a:lnTo>
                      <a:pt x="98" y="168"/>
                    </a:lnTo>
                    <a:lnTo>
                      <a:pt x="98" y="70"/>
                    </a:lnTo>
                    <a:lnTo>
                      <a:pt x="135" y="70"/>
                    </a:lnTo>
                    <a:lnTo>
                      <a:pt x="67" y="0"/>
                    </a:lnTo>
                    <a:lnTo>
                      <a:pt x="0" y="70"/>
                    </a:lnTo>
                    <a:lnTo>
                      <a:pt x="36" y="70"/>
                    </a:lnTo>
                    <a:lnTo>
                      <a:pt x="3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Rectangle 427"/>
              <p:cNvSpPr>
                <a:spLocks noChangeArrowheads="1"/>
              </p:cNvSpPr>
              <p:nvPr/>
            </p:nvSpPr>
            <p:spPr bwMode="auto">
              <a:xfrm>
                <a:off x="5778500" y="3692525"/>
                <a:ext cx="641350" cy="61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Oval 428"/>
              <p:cNvSpPr>
                <a:spLocks noChangeArrowheads="1"/>
              </p:cNvSpPr>
              <p:nvPr/>
            </p:nvSpPr>
            <p:spPr bwMode="auto">
              <a:xfrm>
                <a:off x="6248400" y="3105150"/>
                <a:ext cx="88900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29"/>
              <p:cNvSpPr/>
              <p:nvPr/>
            </p:nvSpPr>
            <p:spPr bwMode="auto">
              <a:xfrm>
                <a:off x="6188075" y="3222625"/>
                <a:ext cx="206375" cy="442913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617723" y="6350637"/>
            <a:ext cx="342764" cy="342764"/>
            <a:chOff x="6542850" y="5875923"/>
            <a:chExt cx="342764" cy="342764"/>
          </a:xfrm>
        </p:grpSpPr>
        <p:sp>
          <p:nvSpPr>
            <p:cNvPr id="40" name="椭圆 39"/>
            <p:cNvSpPr/>
            <p:nvPr/>
          </p:nvSpPr>
          <p:spPr>
            <a:xfrm>
              <a:off x="6542850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626221" y="5960251"/>
              <a:ext cx="200055" cy="198141"/>
              <a:chOff x="5767388" y="3098800"/>
              <a:chExt cx="663575" cy="657225"/>
            </a:xfrm>
            <a:solidFill>
              <a:schemeClr val="accent1"/>
            </a:solidFill>
          </p:grpSpPr>
          <p:sp>
            <p:nvSpPr>
              <p:cNvPr id="41" name="Freeform 253"/>
              <p:cNvSpPr>
                <a:spLocks noEditPoints="1"/>
              </p:cNvSpPr>
              <p:nvPr/>
            </p:nvSpPr>
            <p:spPr bwMode="auto">
              <a:xfrm>
                <a:off x="5767388" y="3098800"/>
                <a:ext cx="663575" cy="519113"/>
              </a:xfrm>
              <a:custGeom>
                <a:avLst/>
                <a:gdLst>
                  <a:gd name="T0" fmla="*/ 165 w 174"/>
                  <a:gd name="T1" fmla="*/ 0 h 136"/>
                  <a:gd name="T2" fmla="*/ 9 w 174"/>
                  <a:gd name="T3" fmla="*/ 0 h 136"/>
                  <a:gd name="T4" fmla="*/ 0 w 174"/>
                  <a:gd name="T5" fmla="*/ 9 h 136"/>
                  <a:gd name="T6" fmla="*/ 0 w 174"/>
                  <a:gd name="T7" fmla="*/ 128 h 136"/>
                  <a:gd name="T8" fmla="*/ 9 w 174"/>
                  <a:gd name="T9" fmla="*/ 136 h 136"/>
                  <a:gd name="T10" fmla="*/ 50 w 174"/>
                  <a:gd name="T11" fmla="*/ 136 h 136"/>
                  <a:gd name="T12" fmla="*/ 41 w 174"/>
                  <a:gd name="T13" fmla="*/ 121 h 136"/>
                  <a:gd name="T14" fmla="*/ 17 w 174"/>
                  <a:gd name="T15" fmla="*/ 121 h 136"/>
                  <a:gd name="T16" fmla="*/ 17 w 174"/>
                  <a:gd name="T17" fmla="*/ 16 h 136"/>
                  <a:gd name="T18" fmla="*/ 157 w 174"/>
                  <a:gd name="T19" fmla="*/ 16 h 136"/>
                  <a:gd name="T20" fmla="*/ 157 w 174"/>
                  <a:gd name="T21" fmla="*/ 121 h 136"/>
                  <a:gd name="T22" fmla="*/ 133 w 174"/>
                  <a:gd name="T23" fmla="*/ 121 h 136"/>
                  <a:gd name="T24" fmla="*/ 133 w 174"/>
                  <a:gd name="T25" fmla="*/ 127 h 136"/>
                  <a:gd name="T26" fmla="*/ 131 w 174"/>
                  <a:gd name="T27" fmla="*/ 136 h 136"/>
                  <a:gd name="T28" fmla="*/ 165 w 174"/>
                  <a:gd name="T29" fmla="*/ 136 h 136"/>
                  <a:gd name="T30" fmla="*/ 174 w 174"/>
                  <a:gd name="T31" fmla="*/ 128 h 136"/>
                  <a:gd name="T32" fmla="*/ 174 w 174"/>
                  <a:gd name="T33" fmla="*/ 9 h 136"/>
                  <a:gd name="T34" fmla="*/ 165 w 174"/>
                  <a:gd name="T35" fmla="*/ 0 h 136"/>
                  <a:gd name="T36" fmla="*/ 8 w 174"/>
                  <a:gd name="T37" fmla="*/ 74 h 136"/>
                  <a:gd name="T38" fmla="*/ 3 w 174"/>
                  <a:gd name="T39" fmla="*/ 68 h 136"/>
                  <a:gd name="T40" fmla="*/ 8 w 174"/>
                  <a:gd name="T41" fmla="*/ 63 h 136"/>
                  <a:gd name="T42" fmla="*/ 14 w 174"/>
                  <a:gd name="T43" fmla="*/ 68 h 136"/>
                  <a:gd name="T44" fmla="*/ 8 w 174"/>
                  <a:gd name="T45" fmla="*/ 7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36">
                    <a:moveTo>
                      <a:pt x="16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2"/>
                      <a:pt x="4" y="136"/>
                      <a:pt x="9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6" y="131"/>
                      <a:pt x="43" y="126"/>
                      <a:pt x="41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21"/>
                      <a:pt x="157" y="121"/>
                      <a:pt x="157" y="121"/>
                    </a:cubicBezTo>
                    <a:cubicBezTo>
                      <a:pt x="133" y="121"/>
                      <a:pt x="133" y="121"/>
                      <a:pt x="133" y="121"/>
                    </a:cubicBezTo>
                    <a:cubicBezTo>
                      <a:pt x="133" y="127"/>
                      <a:pt x="133" y="127"/>
                      <a:pt x="133" y="127"/>
                    </a:cubicBezTo>
                    <a:cubicBezTo>
                      <a:pt x="133" y="130"/>
                      <a:pt x="132" y="133"/>
                      <a:pt x="131" y="136"/>
                    </a:cubicBezTo>
                    <a:cubicBezTo>
                      <a:pt x="165" y="136"/>
                      <a:pt x="165" y="136"/>
                      <a:pt x="165" y="136"/>
                    </a:cubicBezTo>
                    <a:cubicBezTo>
                      <a:pt x="170" y="136"/>
                      <a:pt x="174" y="132"/>
                      <a:pt x="174" y="12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4"/>
                      <a:pt x="170" y="0"/>
                      <a:pt x="165" y="0"/>
                    </a:cubicBezTo>
                    <a:close/>
                    <a:moveTo>
                      <a:pt x="8" y="74"/>
                    </a:moveTo>
                    <a:cubicBezTo>
                      <a:pt x="5" y="74"/>
                      <a:pt x="3" y="71"/>
                      <a:pt x="3" y="68"/>
                    </a:cubicBezTo>
                    <a:cubicBezTo>
                      <a:pt x="3" y="65"/>
                      <a:pt x="5" y="63"/>
                      <a:pt x="8" y="63"/>
                    </a:cubicBezTo>
                    <a:cubicBezTo>
                      <a:pt x="11" y="63"/>
                      <a:pt x="14" y="65"/>
                      <a:pt x="14" y="68"/>
                    </a:cubicBezTo>
                    <a:cubicBezTo>
                      <a:pt x="14" y="71"/>
                      <a:pt x="11" y="74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54"/>
              <p:cNvSpPr/>
              <p:nvPr/>
            </p:nvSpPr>
            <p:spPr bwMode="auto">
              <a:xfrm>
                <a:off x="5913438" y="3235325"/>
                <a:ext cx="334963" cy="520700"/>
              </a:xfrm>
              <a:custGeom>
                <a:avLst/>
                <a:gdLst>
                  <a:gd name="T0" fmla="*/ 88 w 88"/>
                  <a:gd name="T1" fmla="*/ 72 h 136"/>
                  <a:gd name="T2" fmla="*/ 88 w 88"/>
                  <a:gd name="T3" fmla="*/ 69 h 136"/>
                  <a:gd name="T4" fmla="*/ 88 w 88"/>
                  <a:gd name="T5" fmla="*/ 47 h 136"/>
                  <a:gd name="T6" fmla="*/ 81 w 88"/>
                  <a:gd name="T7" fmla="*/ 40 h 136"/>
                  <a:gd name="T8" fmla="*/ 73 w 88"/>
                  <a:gd name="T9" fmla="*/ 47 h 136"/>
                  <a:gd name="T10" fmla="*/ 73 w 88"/>
                  <a:gd name="T11" fmla="*/ 49 h 136"/>
                  <a:gd name="T12" fmla="*/ 72 w 88"/>
                  <a:gd name="T13" fmla="*/ 48 h 136"/>
                  <a:gd name="T14" fmla="*/ 72 w 88"/>
                  <a:gd name="T15" fmla="*/ 37 h 136"/>
                  <a:gd name="T16" fmla="*/ 64 w 88"/>
                  <a:gd name="T17" fmla="*/ 30 h 136"/>
                  <a:gd name="T18" fmla="*/ 57 w 88"/>
                  <a:gd name="T19" fmla="*/ 37 h 136"/>
                  <a:gd name="T20" fmla="*/ 57 w 88"/>
                  <a:gd name="T21" fmla="*/ 43 h 136"/>
                  <a:gd name="T22" fmla="*/ 55 w 88"/>
                  <a:gd name="T23" fmla="*/ 43 h 136"/>
                  <a:gd name="T24" fmla="*/ 55 w 88"/>
                  <a:gd name="T25" fmla="*/ 31 h 136"/>
                  <a:gd name="T26" fmla="*/ 48 w 88"/>
                  <a:gd name="T27" fmla="*/ 24 h 136"/>
                  <a:gd name="T28" fmla="*/ 40 w 88"/>
                  <a:gd name="T29" fmla="*/ 31 h 136"/>
                  <a:gd name="T30" fmla="*/ 40 w 88"/>
                  <a:gd name="T31" fmla="*/ 40 h 136"/>
                  <a:gd name="T32" fmla="*/ 38 w 88"/>
                  <a:gd name="T33" fmla="*/ 41 h 136"/>
                  <a:gd name="T34" fmla="*/ 38 w 88"/>
                  <a:gd name="T35" fmla="*/ 7 h 136"/>
                  <a:gd name="T36" fmla="*/ 31 w 88"/>
                  <a:gd name="T37" fmla="*/ 0 h 136"/>
                  <a:gd name="T38" fmla="*/ 24 w 88"/>
                  <a:gd name="T39" fmla="*/ 7 h 136"/>
                  <a:gd name="T40" fmla="*/ 24 w 88"/>
                  <a:gd name="T41" fmla="*/ 67 h 136"/>
                  <a:gd name="T42" fmla="*/ 22 w 88"/>
                  <a:gd name="T43" fmla="*/ 56 h 136"/>
                  <a:gd name="T44" fmla="*/ 8 w 88"/>
                  <a:gd name="T45" fmla="*/ 40 h 136"/>
                  <a:gd name="T46" fmla="*/ 1 w 88"/>
                  <a:gd name="T47" fmla="*/ 46 h 136"/>
                  <a:gd name="T48" fmla="*/ 8 w 88"/>
                  <a:gd name="T49" fmla="*/ 73 h 136"/>
                  <a:gd name="T50" fmla="*/ 20 w 88"/>
                  <a:gd name="T51" fmla="*/ 98 h 136"/>
                  <a:gd name="T52" fmla="*/ 22 w 88"/>
                  <a:gd name="T53" fmla="*/ 101 h 136"/>
                  <a:gd name="T54" fmla="*/ 32 w 88"/>
                  <a:gd name="T55" fmla="*/ 111 h 136"/>
                  <a:gd name="T56" fmla="*/ 32 w 88"/>
                  <a:gd name="T57" fmla="*/ 136 h 136"/>
                  <a:gd name="T58" fmla="*/ 81 w 88"/>
                  <a:gd name="T59" fmla="*/ 136 h 136"/>
                  <a:gd name="T60" fmla="*/ 81 w 88"/>
                  <a:gd name="T61" fmla="*/ 110 h 136"/>
                  <a:gd name="T62" fmla="*/ 87 w 88"/>
                  <a:gd name="T63" fmla="*/ 91 h 136"/>
                  <a:gd name="T64" fmla="*/ 88 w 88"/>
                  <a:gd name="T65" fmla="*/ 72 h 136"/>
                  <a:gd name="T66" fmla="*/ 88 w 88"/>
                  <a:gd name="T67" fmla="*/ 72 h 136"/>
                  <a:gd name="T68" fmla="*/ 88 w 88"/>
                  <a:gd name="T69" fmla="*/ 7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" h="136">
                    <a:moveTo>
                      <a:pt x="88" y="72"/>
                    </a:moveTo>
                    <a:cubicBezTo>
                      <a:pt x="88" y="71"/>
                      <a:pt x="88" y="70"/>
                      <a:pt x="88" y="6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3"/>
                      <a:pt x="85" y="40"/>
                      <a:pt x="81" y="40"/>
                    </a:cubicBezTo>
                    <a:cubicBezTo>
                      <a:pt x="77" y="40"/>
                      <a:pt x="73" y="43"/>
                      <a:pt x="73" y="47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2" y="48"/>
                      <a:pt x="72" y="48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3"/>
                      <a:pt x="68" y="30"/>
                      <a:pt x="64" y="30"/>
                    </a:cubicBezTo>
                    <a:cubicBezTo>
                      <a:pt x="60" y="30"/>
                      <a:pt x="57" y="33"/>
                      <a:pt x="57" y="37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6" y="43"/>
                      <a:pt x="56" y="43"/>
                      <a:pt x="55" y="4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27"/>
                      <a:pt x="52" y="24"/>
                      <a:pt x="48" y="24"/>
                    </a:cubicBezTo>
                    <a:cubicBezTo>
                      <a:pt x="44" y="24"/>
                      <a:pt x="40" y="27"/>
                      <a:pt x="40" y="31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27" y="0"/>
                      <a:pt x="24" y="3"/>
                      <a:pt x="24" y="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2" y="63"/>
                      <a:pt x="22" y="59"/>
                      <a:pt x="22" y="56"/>
                    </a:cubicBezTo>
                    <a:cubicBezTo>
                      <a:pt x="19" y="44"/>
                      <a:pt x="12" y="39"/>
                      <a:pt x="8" y="40"/>
                    </a:cubicBezTo>
                    <a:cubicBezTo>
                      <a:pt x="7" y="40"/>
                      <a:pt x="0" y="43"/>
                      <a:pt x="1" y="46"/>
                    </a:cubicBezTo>
                    <a:cubicBezTo>
                      <a:pt x="2" y="48"/>
                      <a:pt x="7" y="60"/>
                      <a:pt x="8" y="73"/>
                    </a:cubicBezTo>
                    <a:cubicBezTo>
                      <a:pt x="8" y="82"/>
                      <a:pt x="14" y="91"/>
                      <a:pt x="20" y="98"/>
                    </a:cubicBezTo>
                    <a:cubicBezTo>
                      <a:pt x="20" y="99"/>
                      <a:pt x="21" y="100"/>
                      <a:pt x="22" y="101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81" y="136"/>
                      <a:pt x="81" y="136"/>
                      <a:pt x="81" y="136"/>
                    </a:cubicBezTo>
                    <a:cubicBezTo>
                      <a:pt x="81" y="110"/>
                      <a:pt x="81" y="110"/>
                      <a:pt x="81" y="110"/>
                    </a:cubicBezTo>
                    <a:cubicBezTo>
                      <a:pt x="85" y="104"/>
                      <a:pt x="87" y="97"/>
                      <a:pt x="87" y="91"/>
                    </a:cubicBezTo>
                    <a:cubicBezTo>
                      <a:pt x="88" y="85"/>
                      <a:pt x="88" y="78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2"/>
                      <a:pt x="88" y="72"/>
                      <a:pt x="8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235955" y="6350637"/>
            <a:ext cx="342764" cy="342764"/>
            <a:chOff x="7161082" y="5875923"/>
            <a:chExt cx="342764" cy="342764"/>
          </a:xfrm>
        </p:grpSpPr>
        <p:sp>
          <p:nvSpPr>
            <p:cNvPr id="22" name="椭圆 21"/>
            <p:cNvSpPr/>
            <p:nvPr/>
          </p:nvSpPr>
          <p:spPr>
            <a:xfrm>
              <a:off x="7161082" y="5875923"/>
              <a:ext cx="342764" cy="3427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>
              <a:grpSpLocks noChangeAspect="1"/>
            </p:cNvGrpSpPr>
            <p:nvPr/>
          </p:nvGrpSpPr>
          <p:grpSpPr>
            <a:xfrm flipH="1">
              <a:off x="7229508" y="5947390"/>
              <a:ext cx="205911" cy="199830"/>
              <a:chOff x="5719763" y="3063875"/>
              <a:chExt cx="752475" cy="730250"/>
            </a:xfrm>
            <a:solidFill>
              <a:schemeClr val="accent1"/>
            </a:solidFill>
          </p:grpSpPr>
          <p:sp>
            <p:nvSpPr>
              <p:cNvPr id="23" name="Oval 154"/>
              <p:cNvSpPr>
                <a:spLocks noChangeArrowheads="1"/>
              </p:cNvSpPr>
              <p:nvPr/>
            </p:nvSpPr>
            <p:spPr bwMode="auto">
              <a:xfrm>
                <a:off x="6161088" y="3098800"/>
                <a:ext cx="95250" cy="1174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Rectangle 155"/>
              <p:cNvSpPr>
                <a:spLocks noChangeArrowheads="1"/>
              </p:cNvSpPr>
              <p:nvPr/>
            </p:nvSpPr>
            <p:spPr bwMode="auto">
              <a:xfrm>
                <a:off x="6210301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56"/>
              <p:cNvSpPr/>
              <p:nvPr/>
            </p:nvSpPr>
            <p:spPr bwMode="auto">
              <a:xfrm>
                <a:off x="6191251" y="3235325"/>
                <a:ext cx="33338" cy="33338"/>
              </a:xfrm>
              <a:custGeom>
                <a:avLst/>
                <a:gdLst>
                  <a:gd name="T0" fmla="*/ 17 w 21"/>
                  <a:gd name="T1" fmla="*/ 0 h 21"/>
                  <a:gd name="T2" fmla="*/ 21 w 21"/>
                  <a:gd name="T3" fmla="*/ 12 h 21"/>
                  <a:gd name="T4" fmla="*/ 12 w 21"/>
                  <a:gd name="T5" fmla="*/ 21 h 21"/>
                  <a:gd name="T6" fmla="*/ 0 w 21"/>
                  <a:gd name="T7" fmla="*/ 12 h 21"/>
                  <a:gd name="T8" fmla="*/ 5 w 21"/>
                  <a:gd name="T9" fmla="*/ 0 h 21"/>
                  <a:gd name="T10" fmla="*/ 17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7" y="0"/>
                    </a:moveTo>
                    <a:lnTo>
                      <a:pt x="21" y="12"/>
                    </a:lnTo>
                    <a:lnTo>
                      <a:pt x="12" y="21"/>
                    </a:lnTo>
                    <a:lnTo>
                      <a:pt x="0" y="12"/>
                    </a:lnTo>
                    <a:lnTo>
                      <a:pt x="5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57"/>
              <p:cNvSpPr/>
              <p:nvPr/>
            </p:nvSpPr>
            <p:spPr bwMode="auto">
              <a:xfrm>
                <a:off x="6191251" y="3257550"/>
                <a:ext cx="33338" cy="141288"/>
              </a:xfrm>
              <a:custGeom>
                <a:avLst/>
                <a:gdLst>
                  <a:gd name="T0" fmla="*/ 19 w 21"/>
                  <a:gd name="T1" fmla="*/ 0 h 89"/>
                  <a:gd name="T2" fmla="*/ 21 w 21"/>
                  <a:gd name="T3" fmla="*/ 82 h 89"/>
                  <a:gd name="T4" fmla="*/ 12 w 21"/>
                  <a:gd name="T5" fmla="*/ 89 h 89"/>
                  <a:gd name="T6" fmla="*/ 0 w 21"/>
                  <a:gd name="T7" fmla="*/ 82 h 89"/>
                  <a:gd name="T8" fmla="*/ 5 w 21"/>
                  <a:gd name="T9" fmla="*/ 0 h 89"/>
                  <a:gd name="T10" fmla="*/ 19 w 21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9">
                    <a:moveTo>
                      <a:pt x="19" y="0"/>
                    </a:moveTo>
                    <a:lnTo>
                      <a:pt x="21" y="82"/>
                    </a:lnTo>
                    <a:lnTo>
                      <a:pt x="12" y="89"/>
                    </a:lnTo>
                    <a:lnTo>
                      <a:pt x="0" y="82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158"/>
              <p:cNvSpPr>
                <a:spLocks noChangeArrowheads="1"/>
              </p:cNvSpPr>
              <p:nvPr/>
            </p:nvSpPr>
            <p:spPr bwMode="auto">
              <a:xfrm>
                <a:off x="5856288" y="3063875"/>
                <a:ext cx="111125" cy="1333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Rectangle 159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60"/>
              <p:cNvSpPr/>
              <p:nvPr/>
            </p:nvSpPr>
            <p:spPr bwMode="auto">
              <a:xfrm>
                <a:off x="5722938" y="3322638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161"/>
              <p:cNvSpPr>
                <a:spLocks noChangeArrowheads="1"/>
              </p:cNvSpPr>
              <p:nvPr/>
            </p:nvSpPr>
            <p:spPr bwMode="auto">
              <a:xfrm>
                <a:off x="5913438" y="338772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62"/>
              <p:cNvSpPr/>
              <p:nvPr/>
            </p:nvSpPr>
            <p:spPr bwMode="auto">
              <a:xfrm>
                <a:off x="5894388" y="3205163"/>
                <a:ext cx="34925" cy="41275"/>
              </a:xfrm>
              <a:custGeom>
                <a:avLst/>
                <a:gdLst>
                  <a:gd name="T0" fmla="*/ 19 w 22"/>
                  <a:gd name="T1" fmla="*/ 0 h 26"/>
                  <a:gd name="T2" fmla="*/ 22 w 22"/>
                  <a:gd name="T3" fmla="*/ 16 h 26"/>
                  <a:gd name="T4" fmla="*/ 12 w 22"/>
                  <a:gd name="T5" fmla="*/ 26 h 26"/>
                  <a:gd name="T6" fmla="*/ 0 w 22"/>
                  <a:gd name="T7" fmla="*/ 16 h 26"/>
                  <a:gd name="T8" fmla="*/ 5 w 22"/>
                  <a:gd name="T9" fmla="*/ 0 h 26"/>
                  <a:gd name="T10" fmla="*/ 19 w 22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6">
                    <a:moveTo>
                      <a:pt x="19" y="0"/>
                    </a:moveTo>
                    <a:lnTo>
                      <a:pt x="22" y="16"/>
                    </a:lnTo>
                    <a:lnTo>
                      <a:pt x="12" y="26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63"/>
              <p:cNvSpPr/>
              <p:nvPr/>
            </p:nvSpPr>
            <p:spPr bwMode="auto">
              <a:xfrm>
                <a:off x="5891213" y="3235325"/>
                <a:ext cx="41275" cy="166688"/>
              </a:xfrm>
              <a:custGeom>
                <a:avLst/>
                <a:gdLst>
                  <a:gd name="T0" fmla="*/ 21 w 26"/>
                  <a:gd name="T1" fmla="*/ 0 h 105"/>
                  <a:gd name="T2" fmla="*/ 26 w 26"/>
                  <a:gd name="T3" fmla="*/ 96 h 105"/>
                  <a:gd name="T4" fmla="*/ 14 w 26"/>
                  <a:gd name="T5" fmla="*/ 105 h 105"/>
                  <a:gd name="T6" fmla="*/ 0 w 26"/>
                  <a:gd name="T7" fmla="*/ 96 h 105"/>
                  <a:gd name="T8" fmla="*/ 4 w 26"/>
                  <a:gd name="T9" fmla="*/ 0 h 105"/>
                  <a:gd name="T10" fmla="*/ 21 w 26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5">
                    <a:moveTo>
                      <a:pt x="21" y="0"/>
                    </a:moveTo>
                    <a:lnTo>
                      <a:pt x="26" y="96"/>
                    </a:lnTo>
                    <a:lnTo>
                      <a:pt x="14" y="105"/>
                    </a:lnTo>
                    <a:lnTo>
                      <a:pt x="0" y="96"/>
                    </a:lnTo>
                    <a:lnTo>
                      <a:pt x="4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64"/>
              <p:cNvSpPr>
                <a:spLocks noEditPoints="1"/>
              </p:cNvSpPr>
              <p:nvPr/>
            </p:nvSpPr>
            <p:spPr bwMode="auto">
              <a:xfrm>
                <a:off x="5719763" y="3211513"/>
                <a:ext cx="373063" cy="547688"/>
              </a:xfrm>
              <a:custGeom>
                <a:avLst/>
                <a:gdLst>
                  <a:gd name="T0" fmla="*/ 60 w 98"/>
                  <a:gd name="T1" fmla="*/ 74 h 144"/>
                  <a:gd name="T2" fmla="*/ 75 w 98"/>
                  <a:gd name="T3" fmla="*/ 57 h 144"/>
                  <a:gd name="T4" fmla="*/ 74 w 98"/>
                  <a:gd name="T5" fmla="*/ 36 h 144"/>
                  <a:gd name="T6" fmla="*/ 77 w 98"/>
                  <a:gd name="T7" fmla="*/ 40 h 144"/>
                  <a:gd name="T8" fmla="*/ 78 w 98"/>
                  <a:gd name="T9" fmla="*/ 57 h 144"/>
                  <a:gd name="T10" fmla="*/ 98 w 98"/>
                  <a:gd name="T11" fmla="*/ 57 h 144"/>
                  <a:gd name="T12" fmla="*/ 92 w 98"/>
                  <a:gd name="T13" fmla="*/ 31 h 144"/>
                  <a:gd name="T14" fmla="*/ 74 w 98"/>
                  <a:gd name="T15" fmla="*/ 4 h 144"/>
                  <a:gd name="T16" fmla="*/ 63 w 98"/>
                  <a:gd name="T17" fmla="*/ 0 h 144"/>
                  <a:gd name="T18" fmla="*/ 63 w 98"/>
                  <a:gd name="T19" fmla="*/ 0 h 144"/>
                  <a:gd name="T20" fmla="*/ 69 w 98"/>
                  <a:gd name="T21" fmla="*/ 5 h 144"/>
                  <a:gd name="T22" fmla="*/ 61 w 98"/>
                  <a:gd name="T23" fmla="*/ 9 h 144"/>
                  <a:gd name="T24" fmla="*/ 65 w 98"/>
                  <a:gd name="T25" fmla="*/ 15 h 144"/>
                  <a:gd name="T26" fmla="*/ 51 w 98"/>
                  <a:gd name="T27" fmla="*/ 46 h 144"/>
                  <a:gd name="T28" fmla="*/ 51 w 98"/>
                  <a:gd name="T29" fmla="*/ 46 h 144"/>
                  <a:gd name="T30" fmla="*/ 51 w 98"/>
                  <a:gd name="T31" fmla="*/ 46 h 144"/>
                  <a:gd name="T32" fmla="*/ 51 w 98"/>
                  <a:gd name="T33" fmla="*/ 46 h 144"/>
                  <a:gd name="T34" fmla="*/ 51 w 98"/>
                  <a:gd name="T35" fmla="*/ 46 h 144"/>
                  <a:gd name="T36" fmla="*/ 36 w 98"/>
                  <a:gd name="T37" fmla="*/ 15 h 144"/>
                  <a:gd name="T38" fmla="*/ 40 w 98"/>
                  <a:gd name="T39" fmla="*/ 9 h 144"/>
                  <a:gd name="T40" fmla="*/ 33 w 98"/>
                  <a:gd name="T41" fmla="*/ 5 h 144"/>
                  <a:gd name="T42" fmla="*/ 39 w 98"/>
                  <a:gd name="T43" fmla="*/ 0 h 144"/>
                  <a:gd name="T44" fmla="*/ 39 w 98"/>
                  <a:gd name="T45" fmla="*/ 0 h 144"/>
                  <a:gd name="T46" fmla="*/ 31 w 98"/>
                  <a:gd name="T47" fmla="*/ 0 h 144"/>
                  <a:gd name="T48" fmla="*/ 25 w 98"/>
                  <a:gd name="T49" fmla="*/ 3 h 144"/>
                  <a:gd name="T50" fmla="*/ 1 w 98"/>
                  <a:gd name="T51" fmla="*/ 29 h 144"/>
                  <a:gd name="T52" fmla="*/ 1 w 98"/>
                  <a:gd name="T53" fmla="*/ 29 h 144"/>
                  <a:gd name="T54" fmla="*/ 1 w 98"/>
                  <a:gd name="T55" fmla="*/ 30 h 144"/>
                  <a:gd name="T56" fmla="*/ 0 w 98"/>
                  <a:gd name="T57" fmla="*/ 40 h 144"/>
                  <a:gd name="T58" fmla="*/ 0 w 98"/>
                  <a:gd name="T59" fmla="*/ 41 h 144"/>
                  <a:gd name="T60" fmla="*/ 0 w 98"/>
                  <a:gd name="T61" fmla="*/ 42 h 144"/>
                  <a:gd name="T62" fmla="*/ 1 w 98"/>
                  <a:gd name="T63" fmla="*/ 44 h 144"/>
                  <a:gd name="T64" fmla="*/ 3 w 98"/>
                  <a:gd name="T65" fmla="*/ 48 h 144"/>
                  <a:gd name="T66" fmla="*/ 7 w 98"/>
                  <a:gd name="T67" fmla="*/ 55 h 144"/>
                  <a:gd name="T68" fmla="*/ 15 w 98"/>
                  <a:gd name="T69" fmla="*/ 71 h 144"/>
                  <a:gd name="T70" fmla="*/ 26 w 98"/>
                  <a:gd name="T71" fmla="*/ 65 h 144"/>
                  <a:gd name="T72" fmla="*/ 26 w 98"/>
                  <a:gd name="T73" fmla="*/ 75 h 144"/>
                  <a:gd name="T74" fmla="*/ 26 w 98"/>
                  <a:gd name="T75" fmla="*/ 76 h 144"/>
                  <a:gd name="T76" fmla="*/ 28 w 98"/>
                  <a:gd name="T77" fmla="*/ 76 h 144"/>
                  <a:gd name="T78" fmla="*/ 30 w 98"/>
                  <a:gd name="T79" fmla="*/ 144 h 144"/>
                  <a:gd name="T80" fmla="*/ 50 w 98"/>
                  <a:gd name="T81" fmla="*/ 144 h 144"/>
                  <a:gd name="T82" fmla="*/ 50 w 98"/>
                  <a:gd name="T83" fmla="*/ 76 h 144"/>
                  <a:gd name="T84" fmla="*/ 52 w 98"/>
                  <a:gd name="T85" fmla="*/ 76 h 144"/>
                  <a:gd name="T86" fmla="*/ 54 w 98"/>
                  <a:gd name="T87" fmla="*/ 144 h 144"/>
                  <a:gd name="T88" fmla="*/ 60 w 98"/>
                  <a:gd name="T89" fmla="*/ 144 h 144"/>
                  <a:gd name="T90" fmla="*/ 60 w 98"/>
                  <a:gd name="T91" fmla="*/ 74 h 144"/>
                  <a:gd name="T92" fmla="*/ 27 w 98"/>
                  <a:gd name="T93" fmla="*/ 50 h 144"/>
                  <a:gd name="T94" fmla="*/ 24 w 98"/>
                  <a:gd name="T95" fmla="*/ 46 h 144"/>
                  <a:gd name="T96" fmla="*/ 20 w 98"/>
                  <a:gd name="T97" fmla="*/ 39 h 144"/>
                  <a:gd name="T98" fmla="*/ 19 w 98"/>
                  <a:gd name="T99" fmla="*/ 36 h 144"/>
                  <a:gd name="T100" fmla="*/ 27 w 98"/>
                  <a:gd name="T101" fmla="*/ 26 h 144"/>
                  <a:gd name="T102" fmla="*/ 27 w 98"/>
                  <a:gd name="T103" fmla="*/ 5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8" h="144">
                    <a:moveTo>
                      <a:pt x="60" y="74"/>
                    </a:moveTo>
                    <a:cubicBezTo>
                      <a:pt x="60" y="66"/>
                      <a:pt x="66" y="58"/>
                      <a:pt x="75" y="57"/>
                    </a:cubicBezTo>
                    <a:cubicBezTo>
                      <a:pt x="75" y="50"/>
                      <a:pt x="75" y="43"/>
                      <a:pt x="74" y="36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1"/>
                      <a:pt x="78" y="49"/>
                      <a:pt x="78" y="57"/>
                    </a:cubicBezTo>
                    <a:cubicBezTo>
                      <a:pt x="98" y="57"/>
                      <a:pt x="98" y="57"/>
                      <a:pt x="98" y="57"/>
                    </a:cubicBezTo>
                    <a:cubicBezTo>
                      <a:pt x="98" y="50"/>
                      <a:pt x="98" y="43"/>
                      <a:pt x="92" y="31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1" y="0"/>
                      <a:pt x="64" y="0"/>
                      <a:pt x="6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0"/>
                      <a:pt x="31" y="0"/>
                      <a:pt x="31" y="0"/>
                    </a:cubicBezTo>
                    <a:cubicBezTo>
                      <a:pt x="29" y="1"/>
                      <a:pt x="27" y="2"/>
                      <a:pt x="25" y="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9" y="69"/>
                      <a:pt x="23" y="67"/>
                      <a:pt x="26" y="65"/>
                    </a:cubicBezTo>
                    <a:cubicBezTo>
                      <a:pt x="26" y="69"/>
                      <a:pt x="26" y="72"/>
                      <a:pt x="26" y="75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7" y="76"/>
                      <a:pt x="27" y="76"/>
                      <a:pt x="28" y="76"/>
                    </a:cubicBezTo>
                    <a:cubicBezTo>
                      <a:pt x="30" y="144"/>
                      <a:pt x="30" y="144"/>
                      <a:pt x="3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24"/>
                      <a:pt x="50" y="89"/>
                      <a:pt x="50" y="76"/>
                    </a:cubicBez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60" y="144"/>
                      <a:pt x="60" y="144"/>
                      <a:pt x="60" y="144"/>
                    </a:cubicBezTo>
                    <a:lnTo>
                      <a:pt x="60" y="74"/>
                    </a:lnTo>
                    <a:close/>
                    <a:moveTo>
                      <a:pt x="27" y="50"/>
                    </a:move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34"/>
                      <a:pt x="27" y="42"/>
                      <a:pt x="2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65"/>
              <p:cNvSpPr/>
              <p:nvPr/>
            </p:nvSpPr>
            <p:spPr bwMode="auto">
              <a:xfrm>
                <a:off x="6099176" y="3230563"/>
                <a:ext cx="220663" cy="198438"/>
              </a:xfrm>
              <a:custGeom>
                <a:avLst/>
                <a:gdLst>
                  <a:gd name="T0" fmla="*/ 1 w 58"/>
                  <a:gd name="T1" fmla="*/ 52 h 52"/>
                  <a:gd name="T2" fmla="*/ 30 w 58"/>
                  <a:gd name="T3" fmla="*/ 52 h 52"/>
                  <a:gd name="T4" fmla="*/ 58 w 58"/>
                  <a:gd name="T5" fmla="*/ 52 h 52"/>
                  <a:gd name="T6" fmla="*/ 55 w 58"/>
                  <a:gd name="T7" fmla="*/ 8 h 52"/>
                  <a:gd name="T8" fmla="*/ 47 w 58"/>
                  <a:gd name="T9" fmla="*/ 0 h 52"/>
                  <a:gd name="T10" fmla="*/ 40 w 58"/>
                  <a:gd name="T11" fmla="*/ 0 h 52"/>
                  <a:gd name="T12" fmla="*/ 45 w 58"/>
                  <a:gd name="T13" fmla="*/ 4 h 52"/>
                  <a:gd name="T14" fmla="*/ 38 w 58"/>
                  <a:gd name="T15" fmla="*/ 8 h 52"/>
                  <a:gd name="T16" fmla="*/ 41 w 58"/>
                  <a:gd name="T17" fmla="*/ 13 h 52"/>
                  <a:gd name="T18" fmla="*/ 29 w 58"/>
                  <a:gd name="T19" fmla="*/ 41 h 52"/>
                  <a:gd name="T20" fmla="*/ 29 w 58"/>
                  <a:gd name="T21" fmla="*/ 41 h 52"/>
                  <a:gd name="T22" fmla="*/ 29 w 58"/>
                  <a:gd name="T23" fmla="*/ 41 h 52"/>
                  <a:gd name="T24" fmla="*/ 29 w 58"/>
                  <a:gd name="T25" fmla="*/ 41 h 52"/>
                  <a:gd name="T26" fmla="*/ 29 w 58"/>
                  <a:gd name="T27" fmla="*/ 41 h 52"/>
                  <a:gd name="T28" fmla="*/ 16 w 58"/>
                  <a:gd name="T29" fmla="*/ 13 h 52"/>
                  <a:gd name="T30" fmla="*/ 19 w 58"/>
                  <a:gd name="T31" fmla="*/ 8 h 52"/>
                  <a:gd name="T32" fmla="*/ 12 w 58"/>
                  <a:gd name="T33" fmla="*/ 4 h 52"/>
                  <a:gd name="T34" fmla="*/ 17 w 58"/>
                  <a:gd name="T35" fmla="*/ 0 h 52"/>
                  <a:gd name="T36" fmla="*/ 11 w 58"/>
                  <a:gd name="T37" fmla="*/ 0 h 52"/>
                  <a:gd name="T38" fmla="*/ 11 w 58"/>
                  <a:gd name="T39" fmla="*/ 0 h 52"/>
                  <a:gd name="T40" fmla="*/ 3 w 58"/>
                  <a:gd name="T41" fmla="*/ 8 h 52"/>
                  <a:gd name="T42" fmla="*/ 0 w 58"/>
                  <a:gd name="T43" fmla="*/ 52 h 52"/>
                  <a:gd name="T44" fmla="*/ 1 w 58"/>
                  <a:gd name="T4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2">
                    <a:moveTo>
                      <a:pt x="1" y="52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7" y="0"/>
                      <a:pt x="44" y="0"/>
                      <a:pt x="40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3"/>
                      <a:pt x="3" y="8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6"/>
              <p:cNvSpPr/>
              <p:nvPr/>
            </p:nvSpPr>
            <p:spPr bwMode="auto">
              <a:xfrm>
                <a:off x="6019801" y="3633788"/>
                <a:ext cx="111125" cy="103188"/>
              </a:xfrm>
              <a:custGeom>
                <a:avLst/>
                <a:gdLst>
                  <a:gd name="T0" fmla="*/ 27 w 29"/>
                  <a:gd name="T1" fmla="*/ 0 h 27"/>
                  <a:gd name="T2" fmla="*/ 26 w 29"/>
                  <a:gd name="T3" fmla="*/ 0 h 27"/>
                  <a:gd name="T4" fmla="*/ 1 w 29"/>
                  <a:gd name="T5" fmla="*/ 24 h 27"/>
                  <a:gd name="T6" fmla="*/ 1 w 29"/>
                  <a:gd name="T7" fmla="*/ 27 h 27"/>
                  <a:gd name="T8" fmla="*/ 2 w 29"/>
                  <a:gd name="T9" fmla="*/ 27 h 27"/>
                  <a:gd name="T10" fmla="*/ 4 w 29"/>
                  <a:gd name="T11" fmla="*/ 27 h 27"/>
                  <a:gd name="T12" fmla="*/ 29 w 29"/>
                  <a:gd name="T13" fmla="*/ 3 h 27"/>
                  <a:gd name="T14" fmla="*/ 29 w 29"/>
                  <a:gd name="T15" fmla="*/ 0 h 27"/>
                  <a:gd name="T16" fmla="*/ 27 w 2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7"/>
              <p:cNvSpPr>
                <a:spLocks noEditPoints="1"/>
              </p:cNvSpPr>
              <p:nvPr/>
            </p:nvSpPr>
            <p:spPr bwMode="auto">
              <a:xfrm>
                <a:off x="5967413" y="3448050"/>
                <a:ext cx="504825" cy="346075"/>
              </a:xfrm>
              <a:custGeom>
                <a:avLst/>
                <a:gdLst>
                  <a:gd name="T0" fmla="*/ 128 w 133"/>
                  <a:gd name="T1" fmla="*/ 4 h 91"/>
                  <a:gd name="T2" fmla="*/ 118 w 133"/>
                  <a:gd name="T3" fmla="*/ 0 h 91"/>
                  <a:gd name="T4" fmla="*/ 15 w 133"/>
                  <a:gd name="T5" fmla="*/ 0 h 91"/>
                  <a:gd name="T6" fmla="*/ 5 w 133"/>
                  <a:gd name="T7" fmla="*/ 4 h 91"/>
                  <a:gd name="T8" fmla="*/ 0 w 133"/>
                  <a:gd name="T9" fmla="*/ 17 h 91"/>
                  <a:gd name="T10" fmla="*/ 0 w 133"/>
                  <a:gd name="T11" fmla="*/ 75 h 91"/>
                  <a:gd name="T12" fmla="*/ 15 w 133"/>
                  <a:gd name="T13" fmla="*/ 91 h 91"/>
                  <a:gd name="T14" fmla="*/ 118 w 133"/>
                  <a:gd name="T15" fmla="*/ 91 h 91"/>
                  <a:gd name="T16" fmla="*/ 133 w 133"/>
                  <a:gd name="T17" fmla="*/ 75 h 91"/>
                  <a:gd name="T18" fmla="*/ 133 w 133"/>
                  <a:gd name="T19" fmla="*/ 17 h 91"/>
                  <a:gd name="T20" fmla="*/ 128 w 133"/>
                  <a:gd name="T21" fmla="*/ 4 h 91"/>
                  <a:gd name="T22" fmla="*/ 66 w 133"/>
                  <a:gd name="T23" fmla="*/ 50 h 91"/>
                  <a:gd name="T24" fmla="*/ 17 w 133"/>
                  <a:gd name="T25" fmla="*/ 10 h 91"/>
                  <a:gd name="T26" fmla="*/ 115 w 133"/>
                  <a:gd name="T27" fmla="*/ 10 h 91"/>
                  <a:gd name="T28" fmla="*/ 66 w 133"/>
                  <a:gd name="T29" fmla="*/ 50 h 91"/>
                  <a:gd name="T30" fmla="*/ 123 w 133"/>
                  <a:gd name="T31" fmla="*/ 75 h 91"/>
                  <a:gd name="T32" fmla="*/ 118 w 133"/>
                  <a:gd name="T33" fmla="*/ 80 h 91"/>
                  <a:gd name="T34" fmla="*/ 15 w 133"/>
                  <a:gd name="T35" fmla="*/ 80 h 91"/>
                  <a:gd name="T36" fmla="*/ 10 w 133"/>
                  <a:gd name="T37" fmla="*/ 75 h 91"/>
                  <a:gd name="T38" fmla="*/ 10 w 133"/>
                  <a:gd name="T39" fmla="*/ 17 h 91"/>
                  <a:gd name="T40" fmla="*/ 62 w 133"/>
                  <a:gd name="T41" fmla="*/ 60 h 91"/>
                  <a:gd name="T42" fmla="*/ 66 w 133"/>
                  <a:gd name="T43" fmla="*/ 61 h 91"/>
                  <a:gd name="T44" fmla="*/ 70 w 133"/>
                  <a:gd name="T45" fmla="*/ 60 h 91"/>
                  <a:gd name="T46" fmla="*/ 123 w 133"/>
                  <a:gd name="T47" fmla="*/ 17 h 91"/>
                  <a:gd name="T48" fmla="*/ 123 w 133"/>
                  <a:gd name="T49" fmla="*/ 7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1">
                    <a:moveTo>
                      <a:pt x="128" y="4"/>
                    </a:moveTo>
                    <a:cubicBezTo>
                      <a:pt x="125" y="1"/>
                      <a:pt x="121" y="0"/>
                      <a:pt x="1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8" y="1"/>
                      <a:pt x="5" y="4"/>
                    </a:cubicBezTo>
                    <a:cubicBezTo>
                      <a:pt x="3" y="6"/>
                      <a:pt x="0" y="11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1"/>
                      <a:pt x="15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6" y="91"/>
                      <a:pt x="133" y="84"/>
                      <a:pt x="133" y="75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1"/>
                      <a:pt x="130" y="6"/>
                      <a:pt x="128" y="4"/>
                    </a:cubicBezTo>
                    <a:close/>
                    <a:moveTo>
                      <a:pt x="66" y="50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15" y="10"/>
                      <a:pt x="115" y="10"/>
                      <a:pt x="115" y="10"/>
                    </a:cubicBezTo>
                    <a:lnTo>
                      <a:pt x="66" y="50"/>
                    </a:lnTo>
                    <a:close/>
                    <a:moveTo>
                      <a:pt x="123" y="75"/>
                    </a:moveTo>
                    <a:cubicBezTo>
                      <a:pt x="123" y="78"/>
                      <a:pt x="120" y="80"/>
                      <a:pt x="118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2" y="80"/>
                      <a:pt x="10" y="78"/>
                      <a:pt x="10" y="7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4" y="61"/>
                      <a:pt x="65" y="61"/>
                      <a:pt x="66" y="61"/>
                    </a:cubicBezTo>
                    <a:cubicBezTo>
                      <a:pt x="68" y="61"/>
                      <a:pt x="69" y="61"/>
                      <a:pt x="70" y="60"/>
                    </a:cubicBezTo>
                    <a:cubicBezTo>
                      <a:pt x="123" y="17"/>
                      <a:pt x="123" y="17"/>
                      <a:pt x="123" y="17"/>
                    </a:cubicBezTo>
                    <a:lnTo>
                      <a:pt x="123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8"/>
              <p:cNvSpPr/>
              <p:nvPr/>
            </p:nvSpPr>
            <p:spPr bwMode="auto">
              <a:xfrm>
                <a:off x="6305551" y="3633788"/>
                <a:ext cx="114300" cy="103188"/>
              </a:xfrm>
              <a:custGeom>
                <a:avLst/>
                <a:gdLst>
                  <a:gd name="T0" fmla="*/ 26 w 30"/>
                  <a:gd name="T1" fmla="*/ 27 h 27"/>
                  <a:gd name="T2" fmla="*/ 28 w 30"/>
                  <a:gd name="T3" fmla="*/ 27 h 27"/>
                  <a:gd name="T4" fmla="*/ 29 w 30"/>
                  <a:gd name="T5" fmla="*/ 27 h 27"/>
                  <a:gd name="T6" fmla="*/ 29 w 30"/>
                  <a:gd name="T7" fmla="*/ 24 h 27"/>
                  <a:gd name="T8" fmla="*/ 4 w 30"/>
                  <a:gd name="T9" fmla="*/ 0 h 27"/>
                  <a:gd name="T10" fmla="*/ 3 w 30"/>
                  <a:gd name="T11" fmla="*/ 0 h 27"/>
                  <a:gd name="T12" fmla="*/ 1 w 30"/>
                  <a:gd name="T13" fmla="*/ 0 h 27"/>
                  <a:gd name="T14" fmla="*/ 1 w 30"/>
                  <a:gd name="T15" fmla="*/ 3 h 27"/>
                  <a:gd name="T16" fmla="*/ 26 w 30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26" y="27"/>
                    </a:moveTo>
                    <a:cubicBezTo>
                      <a:pt x="26" y="27"/>
                      <a:pt x="27" y="27"/>
                      <a:pt x="28" y="27"/>
                    </a:cubicBezTo>
                    <a:cubicBezTo>
                      <a:pt x="28" y="27"/>
                      <a:pt x="29" y="27"/>
                      <a:pt x="29" y="27"/>
                    </a:cubicBezTo>
                    <a:cubicBezTo>
                      <a:pt x="30" y="26"/>
                      <a:pt x="30" y="25"/>
                      <a:pt x="29" y="2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3"/>
                    </a:cubicBez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69"/>
              <p:cNvSpPr/>
              <p:nvPr/>
            </p:nvSpPr>
            <p:spPr bwMode="auto">
              <a:xfrm>
                <a:off x="6016626" y="3413125"/>
                <a:ext cx="79375" cy="57150"/>
              </a:xfrm>
              <a:custGeom>
                <a:avLst/>
                <a:gdLst>
                  <a:gd name="T0" fmla="*/ 1 w 21"/>
                  <a:gd name="T1" fmla="*/ 15 h 15"/>
                  <a:gd name="T2" fmla="*/ 21 w 21"/>
                  <a:gd name="T3" fmla="*/ 14 h 15"/>
                  <a:gd name="T4" fmla="*/ 20 w 21"/>
                  <a:gd name="T5" fmla="*/ 0 h 15"/>
                  <a:gd name="T6" fmla="*/ 0 w 21"/>
                  <a:gd name="T7" fmla="*/ 0 h 15"/>
                  <a:gd name="T8" fmla="*/ 1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1" y="15"/>
                    </a:moveTo>
                    <a:cubicBezTo>
                      <a:pt x="8" y="15"/>
                      <a:pt x="14" y="14"/>
                      <a:pt x="21" y="14"/>
                    </a:cubicBezTo>
                    <a:cubicBezTo>
                      <a:pt x="20" y="8"/>
                      <a:pt x="20" y="4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1" y="11"/>
                      <a:pt x="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9" name="Jewel - Simple Gif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0" y="-1211826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06" y="2543144"/>
            <a:ext cx="1399822" cy="1399822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3A20F3B5-2583-40DF-8CE0-1DBB68887A18}"/>
              </a:ext>
            </a:extLst>
          </p:cNvPr>
          <p:cNvSpPr txBox="1"/>
          <p:nvPr/>
        </p:nvSpPr>
        <p:spPr>
          <a:xfrm>
            <a:off x="5940425" y="3882966"/>
            <a:ext cx="29770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 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组员：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孙保成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-18373686</a:t>
            </a:r>
          </a:p>
          <a:p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张宗晔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-17375205</a:t>
            </a:r>
          </a:p>
          <a:p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韩雨飞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-18182671</a:t>
            </a:r>
          </a:p>
          <a:p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杨凌华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-18373528</a:t>
            </a:r>
          </a:p>
          <a:p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	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于源龙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-18373191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22000" fill="hold" nodeType="withEffect" p14:presetBounceEnd="2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22000" fill="hold" nodeType="withEffect" p14:presetBounceEnd="2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22000" fill="hold" nodeType="withEffect" p14:presetBounceEnd="200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22000" fill="hold" nodeType="withEffect" p14:presetBounceEnd="2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22000" fill="hold" nodeType="withEffect" p14:presetBounceEnd="2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audio>
              </p:childTnLst>
            </p:cTn>
          </p:par>
        </p:tnLst>
        <p:bldLst>
          <p:bldP spid="4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22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22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22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22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22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audio>
              </p:childTnLst>
            </p:cTn>
          </p:par>
        </p:tnLst>
        <p:bldLst>
          <p:bldP spid="4" grpId="0" animBg="1"/>
          <p:bldP spid="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949D7AED-4B44-4379-BB81-E46052DA0D5E}"/>
              </a:ext>
            </a:extLst>
          </p:cNvPr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色彩空间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CD28233-FBAC-461E-A9DD-9066AB65CD06}"/>
              </a:ext>
            </a:extLst>
          </p:cNvPr>
          <p:cNvSpPr txBox="1"/>
          <p:nvPr/>
        </p:nvSpPr>
        <p:spPr>
          <a:xfrm>
            <a:off x="994496" y="1346422"/>
            <a:ext cx="6432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图像编码方式：</a:t>
            </a: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单色：灰度图</a:t>
            </a:r>
            <a:endParaRPr lang="en-US" altLang="zh-CN" sz="24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多色：多通道灰度图</a:t>
            </a: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ea typeface="等线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0A29C77-AC18-4A66-A79E-5480741255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714" y="1077464"/>
            <a:ext cx="4813300" cy="2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59EB4E94-1FA2-4A1E-9159-AF25F3862BF5}"/>
              </a:ext>
            </a:extLst>
          </p:cNvPr>
          <p:cNvSpPr txBox="1"/>
          <p:nvPr/>
        </p:nvSpPr>
        <p:spPr>
          <a:xfrm>
            <a:off x="1238843" y="4901607"/>
            <a:ext cx="627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问题：颜色判断使用</a:t>
            </a:r>
            <a:r>
              <a:rPr lang="en-US" altLang="zh-CN" sz="2400" dirty="0"/>
              <a:t>RGB</a:t>
            </a:r>
            <a:r>
              <a:rPr lang="zh-CN" altLang="en-US" sz="2400" dirty="0"/>
              <a:t>图像或许不那么方便？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96352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5AB4C1E5-369B-446A-9237-DCF804C8C6BB}"/>
              </a:ext>
            </a:extLst>
          </p:cNvPr>
          <p:cNvSpPr txBox="1"/>
          <p:nvPr/>
        </p:nvSpPr>
        <p:spPr>
          <a:xfrm>
            <a:off x="1238845" y="219693"/>
            <a:ext cx="2780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HSV</a:t>
            </a:r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色彩空间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ABFB4E5-B118-4D1F-9765-C355EF74A166}"/>
              </a:ext>
            </a:extLst>
          </p:cNvPr>
          <p:cNvSpPr txBox="1"/>
          <p:nvPr/>
        </p:nvSpPr>
        <p:spPr>
          <a:xfrm>
            <a:off x="499730" y="1584251"/>
            <a:ext cx="49760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Hue</a:t>
            </a:r>
            <a:r>
              <a:rPr lang="zh-CN" altLang="en-US" sz="2400" dirty="0"/>
              <a:t>：色调（判断颜色）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en-US" altLang="zh-CN" sz="2400" dirty="0"/>
              <a:t>Saturation</a:t>
            </a:r>
            <a:r>
              <a:rPr lang="zh-CN" altLang="en-US" sz="2400" dirty="0"/>
              <a:t>：饱和度（色彩浓淡）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en-US" altLang="zh-CN" sz="2400" dirty="0"/>
              <a:t>Value</a:t>
            </a:r>
            <a:r>
              <a:rPr lang="zh-CN" altLang="en-US" sz="2400" dirty="0"/>
              <a:t>：明度（亮、暗）</a:t>
            </a:r>
          </a:p>
          <a:p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BF76565-AA38-4D80-AD69-0A078C02BA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30" y="742913"/>
            <a:ext cx="3675602" cy="276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9329C2A-DAB1-4542-994F-5D1C4753E1C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00" y="3637518"/>
            <a:ext cx="2904461" cy="28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7DF7131-702D-48C5-8392-55E8FF20EB5B}"/>
              </a:ext>
            </a:extLst>
          </p:cNvPr>
          <p:cNvSpPr txBox="1"/>
          <p:nvPr/>
        </p:nvSpPr>
        <p:spPr>
          <a:xfrm>
            <a:off x="499730" y="5061098"/>
            <a:ext cx="559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优点：除黑、白外，仅有一个维度决定色彩（</a:t>
            </a:r>
            <a:r>
              <a:rPr lang="en-US" altLang="zh-CN" dirty="0"/>
              <a:t>Hue</a:t>
            </a:r>
            <a:r>
              <a:rPr lang="zh-CN" altLang="en-US" dirty="0"/>
              <a:t>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A678D56-B0C9-4712-94C6-5104F5D571FE}"/>
              </a:ext>
            </a:extLst>
          </p:cNvPr>
          <p:cNvSpPr txBox="1"/>
          <p:nvPr/>
        </p:nvSpPr>
        <p:spPr>
          <a:xfrm>
            <a:off x="497248" y="4187218"/>
            <a:ext cx="579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RGB</a:t>
            </a:r>
            <a:r>
              <a:rPr lang="zh-CN" altLang="en-US" dirty="0"/>
              <a:t>转</a:t>
            </a:r>
            <a:r>
              <a:rPr lang="en-US" altLang="zh-CN" dirty="0"/>
              <a:t>HSV</a:t>
            </a:r>
            <a:r>
              <a:rPr lang="zh-CN" altLang="en-US" dirty="0"/>
              <a:t>：</a:t>
            </a:r>
            <a:r>
              <a:rPr lang="en-US" altLang="zh-CN" dirty="0" err="1"/>
              <a:t>hsv_pic</a:t>
            </a:r>
            <a:r>
              <a:rPr lang="en-US" altLang="zh-CN" dirty="0"/>
              <a:t> = rgb2hsv(</a:t>
            </a:r>
            <a:r>
              <a:rPr lang="en-US" altLang="zh-CN" dirty="0" err="1"/>
              <a:t>rgb_pic</a:t>
            </a:r>
            <a:r>
              <a:rPr lang="en-US" altLang="zh-CN" dirty="0"/>
              <a:t>);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75005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5125EB7-4B3F-4742-A2EA-31D794091377}"/>
              </a:ext>
            </a:extLst>
          </p:cNvPr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颜色识别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26A3ED7-6468-4D57-97A3-75B77AB114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860484"/>
            <a:ext cx="5274310" cy="479679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2257E3-9419-4863-89DD-A8345AB3F323}"/>
              </a:ext>
            </a:extLst>
          </p:cNvPr>
          <p:cNvSpPr txBox="1"/>
          <p:nvPr/>
        </p:nvSpPr>
        <p:spPr>
          <a:xfrm>
            <a:off x="600075" y="1301149"/>
            <a:ext cx="4534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读取裁剪后的图像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获取中间点的</a:t>
            </a:r>
            <a:r>
              <a:rPr lang="en-US" altLang="zh-CN" dirty="0"/>
              <a:t>RGB</a:t>
            </a:r>
            <a:r>
              <a:rPr lang="zh-CN" altLang="en-US" dirty="0"/>
              <a:t>颜色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转换为</a:t>
            </a:r>
            <a:r>
              <a:rPr lang="en-US" altLang="zh-CN" dirty="0"/>
              <a:t>HSV</a:t>
            </a:r>
            <a:r>
              <a:rPr lang="zh-CN" altLang="en-US" dirty="0"/>
              <a:t>坐标信息</a:t>
            </a:r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940D0B-1B6E-440A-9F76-05E084361DFD}"/>
              </a:ext>
            </a:extLst>
          </p:cNvPr>
          <p:cNvSpPr txBox="1"/>
          <p:nvPr/>
        </p:nvSpPr>
        <p:spPr>
          <a:xfrm>
            <a:off x="600075" y="3531176"/>
            <a:ext cx="4087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颜色判断：简单阈值方法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按照</a:t>
            </a:r>
            <a:r>
              <a:rPr lang="en-US" altLang="zh-CN" dirty="0"/>
              <a:t>Hue</a:t>
            </a:r>
            <a:r>
              <a:rPr lang="zh-CN" altLang="en-US" dirty="0"/>
              <a:t>分类会出现问题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考虑左图：红、橙</a:t>
            </a:r>
            <a:r>
              <a:rPr lang="en-US" altLang="zh-CN" dirty="0"/>
              <a:t>Hue</a:t>
            </a:r>
            <a:r>
              <a:rPr lang="zh-CN" altLang="en-US" dirty="0"/>
              <a:t>值均在</a:t>
            </a:r>
            <a:r>
              <a:rPr lang="en-US" altLang="zh-CN" dirty="0"/>
              <a:t>0</a:t>
            </a:r>
            <a:r>
              <a:rPr lang="zh-CN" altLang="en-US" dirty="0"/>
              <a:t>左右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100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75005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0B76D7A-0961-42B0-B205-283DE63BD354}"/>
              </a:ext>
            </a:extLst>
          </p:cNvPr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聚类测试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34E9EC5-F162-4641-9C80-F2FDAD9A1DC4}"/>
              </a:ext>
            </a:extLst>
          </p:cNvPr>
          <p:cNvSpPr txBox="1"/>
          <p:nvPr/>
        </p:nvSpPr>
        <p:spPr>
          <a:xfrm>
            <a:off x="675601" y="1329071"/>
            <a:ext cx="50185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颜色判断：简单阈值方法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部分颜色的</a:t>
            </a:r>
            <a:r>
              <a:rPr lang="en-US" altLang="zh-CN" dirty="0"/>
              <a:t>Hue</a:t>
            </a:r>
            <a:r>
              <a:rPr lang="zh-CN" altLang="en-US" dirty="0"/>
              <a:t>值非常相近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光照条件变化需要重新设置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不同颜色的魔方需要重新设置阈值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AB26D3A-1359-4F9B-AC09-5C1C602F3D10}"/>
              </a:ext>
            </a:extLst>
          </p:cNvPr>
          <p:cNvSpPr txBox="1"/>
          <p:nvPr/>
        </p:nvSpPr>
        <p:spPr>
          <a:xfrm>
            <a:off x="6096000" y="1977657"/>
            <a:ext cx="5495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观察：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在一次照片采集中光照条件不变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相同色块的三维度</a:t>
            </a:r>
            <a:r>
              <a:rPr lang="en-US" altLang="zh-CN" dirty="0"/>
              <a:t>HSV</a:t>
            </a:r>
            <a:r>
              <a:rPr lang="zh-CN" altLang="en-US" dirty="0"/>
              <a:t>值在该条件下相近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聚类算法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27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620272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E7EC1C9F-8FE4-40B1-974F-C9FAC7B9DCD6}"/>
              </a:ext>
            </a:extLst>
          </p:cNvPr>
          <p:cNvSpPr txBox="1"/>
          <p:nvPr/>
        </p:nvSpPr>
        <p:spPr>
          <a:xfrm>
            <a:off x="1238845" y="219693"/>
            <a:ext cx="236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01FA0B-E16E-4CD5-86FE-E34203615F94}"/>
              </a:ext>
            </a:extLst>
          </p:cNvPr>
          <p:cNvSpPr txBox="1"/>
          <p:nvPr/>
        </p:nvSpPr>
        <p:spPr>
          <a:xfrm>
            <a:off x="682123" y="1045299"/>
            <a:ext cx="64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将魔方所有颜色点的</a:t>
            </a:r>
            <a:r>
              <a:rPr lang="en-US" altLang="zh-CN" dirty="0"/>
              <a:t>HSV</a:t>
            </a:r>
            <a:r>
              <a:rPr lang="zh-CN" altLang="en-US" dirty="0"/>
              <a:t>图像放在一个三维坐标中观察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6EC1D4B-E67F-49B3-8103-1A015C26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23" y="2181122"/>
            <a:ext cx="5334000" cy="40005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AC87DC8-87DB-4259-BE48-F52A075076ED}"/>
              </a:ext>
            </a:extLst>
          </p:cNvPr>
          <p:cNvSpPr txBox="1"/>
          <p:nvPr/>
        </p:nvSpPr>
        <p:spPr>
          <a:xfrm>
            <a:off x="6597461" y="5277924"/>
            <a:ext cx="444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kmeans</a:t>
            </a:r>
            <a:r>
              <a:rPr lang="en-US" altLang="zh-CN" dirty="0"/>
              <a:t>(</a:t>
            </a:r>
            <a:r>
              <a:rPr lang="en-US" altLang="zh-CN" dirty="0" err="1"/>
              <a:t>scatter_mat</a:t>
            </a:r>
            <a:r>
              <a:rPr lang="en-US" altLang="zh-CN" dirty="0"/>
              <a:t>, 6, 'Start', </a:t>
            </a:r>
            <a:r>
              <a:rPr lang="en-US" altLang="zh-CN" dirty="0" err="1"/>
              <a:t>C_pri</a:t>
            </a:r>
            <a:r>
              <a:rPr lang="en-US" altLang="zh-CN" dirty="0"/>
              <a:t>);</a:t>
            </a:r>
          </a:p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A5FAB1-0944-41AF-B70B-CEB811F909DB}"/>
              </a:ext>
            </a:extLst>
          </p:cNvPr>
          <p:cNvSpPr txBox="1"/>
          <p:nvPr/>
        </p:nvSpPr>
        <p:spPr>
          <a:xfrm>
            <a:off x="6597461" y="1667993"/>
            <a:ext cx="5179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K-Means</a:t>
            </a:r>
            <a:r>
              <a:rPr lang="zh-CN" altLang="en-US" dirty="0"/>
              <a:t>聚类以确定颜色分类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使用魔方的中心点作为</a:t>
            </a:r>
            <a:r>
              <a:rPr lang="en-US" altLang="zh-CN" dirty="0"/>
              <a:t>K-Means</a:t>
            </a:r>
            <a:r>
              <a:rPr lang="zh-CN" altLang="en-US" dirty="0"/>
              <a:t>的初始迭代点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80F0F96-8AD1-4FF9-881B-9A9B7F5181A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18" y="2766127"/>
            <a:ext cx="2805120" cy="2551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81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03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67347A-9B19-489A-B6B0-EED4BABF50CD}"/>
              </a:ext>
            </a:extLst>
          </p:cNvPr>
          <p:cNvSpPr txBox="1"/>
          <p:nvPr/>
        </p:nvSpPr>
        <p:spPr>
          <a:xfrm>
            <a:off x="5737094" y="2559355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颜色确认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858122-FF9E-4DC7-9695-C611CAB21F4E}"/>
              </a:ext>
            </a:extLst>
          </p:cNvPr>
          <p:cNvSpPr txBox="1"/>
          <p:nvPr/>
        </p:nvSpPr>
        <p:spPr>
          <a:xfrm>
            <a:off x="6278677" y="3601720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实现效果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0227748-2E1F-4104-9CE3-C4DC51AECB6E}"/>
              </a:ext>
            </a:extLst>
          </p:cNvPr>
          <p:cNvSpPr txBox="1"/>
          <p:nvPr/>
        </p:nvSpPr>
        <p:spPr>
          <a:xfrm>
            <a:off x="6278677" y="4084923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</a:rPr>
              <a:t>实现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 animBg="1"/>
      <p:bldP spid="12" grpId="0" animBg="1"/>
      <p:bldP spid="15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8D0A3BC-864D-4058-9124-AA767FB23C10}"/>
              </a:ext>
            </a:extLst>
          </p:cNvPr>
          <p:cNvSpPr txBox="1"/>
          <p:nvPr/>
        </p:nvSpPr>
        <p:spPr>
          <a:xfrm>
            <a:off x="1238845" y="219693"/>
            <a:ext cx="236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实现效果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E2D5C06-4958-4EB7-AE91-FF70147C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74" y="810735"/>
            <a:ext cx="8517715" cy="56529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9FD3357-5EBD-4FF6-8274-D78DDDB88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95" y="1878264"/>
            <a:ext cx="4755292" cy="3619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FE0D0E7-1BFC-40D0-B93B-FD229D9421F3}"/>
              </a:ext>
            </a:extLst>
          </p:cNvPr>
          <p:cNvSpPr txBox="1"/>
          <p:nvPr/>
        </p:nvSpPr>
        <p:spPr>
          <a:xfrm>
            <a:off x="1238845" y="219693"/>
            <a:ext cx="236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实现原理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56CAD97-DA2C-4622-B399-CAA3C45F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418" y="1857757"/>
            <a:ext cx="5128704" cy="243099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E44AA764-E819-4971-9780-AEC2E35461E0}"/>
              </a:ext>
            </a:extLst>
          </p:cNvPr>
          <p:cNvSpPr txBox="1"/>
          <p:nvPr/>
        </p:nvSpPr>
        <p:spPr>
          <a:xfrm>
            <a:off x="497248" y="1757779"/>
            <a:ext cx="35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每个面的色块对应一个回调函数：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66216D8-214A-4AEA-AE59-D57BAEAB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418" y="4288748"/>
            <a:ext cx="3222595" cy="192842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E463B275-ED25-4794-BFF6-16018E6938C8}"/>
              </a:ext>
            </a:extLst>
          </p:cNvPr>
          <p:cNvSpPr txBox="1"/>
          <p:nvPr/>
        </p:nvSpPr>
        <p:spPr>
          <a:xfrm>
            <a:off x="497248" y="1109709"/>
            <a:ext cx="366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Revisecolor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192334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7E18FFE-07B6-4011-882E-41F930BE6948}"/>
              </a:ext>
            </a:extLst>
          </p:cNvPr>
          <p:cNvSpPr txBox="1"/>
          <p:nvPr/>
        </p:nvSpPr>
        <p:spPr>
          <a:xfrm>
            <a:off x="1238845" y="219693"/>
            <a:ext cx="1765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实现原理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9F24F3-7125-4130-9D97-EE147838FA8A}"/>
              </a:ext>
            </a:extLst>
          </p:cNvPr>
          <p:cNvSpPr txBox="1"/>
          <p:nvPr/>
        </p:nvSpPr>
        <p:spPr>
          <a:xfrm>
            <a:off x="994496" y="4003785"/>
            <a:ext cx="72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修改结果判断：检查每种颜色编号是否出现了</a:t>
            </a:r>
            <a:r>
              <a:rPr lang="en-US" altLang="zh-CN" dirty="0"/>
              <a:t>9</a:t>
            </a:r>
            <a:r>
              <a:rPr lang="zh-CN" altLang="en-US" dirty="0"/>
              <a:t>次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9D7FD7B-DC31-485F-8CF6-C96235EB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174" y="4772435"/>
            <a:ext cx="2385267" cy="121930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3A2DF4C-283D-42A9-A2AA-65883869D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22" y="4818159"/>
            <a:ext cx="2514818" cy="112785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BB78802-2B4C-42FA-8677-96508DA55D24}"/>
              </a:ext>
            </a:extLst>
          </p:cNvPr>
          <p:cNvSpPr txBox="1"/>
          <p:nvPr/>
        </p:nvSpPr>
        <p:spPr>
          <a:xfrm>
            <a:off x="937875" y="1154097"/>
            <a:ext cx="62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颜色修改：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2297E7E4-C17D-4764-ACF3-DE099335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39" y="1205317"/>
            <a:ext cx="6217527" cy="2533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04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858359" y="4568126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995FDD-036C-4567-92B5-CC9865DAB0B9}"/>
              </a:ext>
            </a:extLst>
          </p:cNvPr>
          <p:cNvSpPr txBox="1"/>
          <p:nvPr/>
        </p:nvSpPr>
        <p:spPr>
          <a:xfrm>
            <a:off x="5858359" y="2532399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解魔方算法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2F331F-EAA3-42D4-9501-0162FA8144C4}"/>
              </a:ext>
            </a:extLst>
          </p:cNvPr>
          <p:cNvSpPr txBox="1"/>
          <p:nvPr/>
        </p:nvSpPr>
        <p:spPr>
          <a:xfrm>
            <a:off x="6203449" y="3601720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算法介绍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6B728D-2CEB-4F40-8190-527C52E41D65}"/>
              </a:ext>
            </a:extLst>
          </p:cNvPr>
          <p:cNvSpPr txBox="1"/>
          <p:nvPr/>
        </p:nvSpPr>
        <p:spPr>
          <a:xfrm>
            <a:off x="6203449" y="4084923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算法解析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A288063-2C75-475C-A236-AF1A17FFEF54}"/>
              </a:ext>
            </a:extLst>
          </p:cNvPr>
          <p:cNvSpPr txBox="1"/>
          <p:nvPr/>
        </p:nvSpPr>
        <p:spPr>
          <a:xfrm>
            <a:off x="6203449" y="4568126"/>
            <a:ext cx="2938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算法过程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 animBg="1"/>
      <p:bldP spid="12" grpId="0" animBg="1"/>
      <p:bldP spid="13" grpId="0" animBg="1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9279" y="585373"/>
            <a:ext cx="3367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5471" y="921645"/>
            <a:ext cx="223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38248" y="1649887"/>
            <a:ext cx="720670" cy="642272"/>
            <a:chOff x="4438248" y="1649887"/>
            <a:chExt cx="720670" cy="642272"/>
          </a:xfrm>
        </p:grpSpPr>
        <p:sp>
          <p:nvSpPr>
            <p:cNvPr id="7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248" y="2615110"/>
            <a:ext cx="720670" cy="642272"/>
            <a:chOff x="4438248" y="2615110"/>
            <a:chExt cx="720670" cy="642272"/>
          </a:xfrm>
        </p:grpSpPr>
        <p:sp>
          <p:nvSpPr>
            <p:cNvPr id="8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38248" y="3580333"/>
            <a:ext cx="720670" cy="642272"/>
            <a:chOff x="4438248" y="3580333"/>
            <a:chExt cx="720670" cy="642272"/>
          </a:xfrm>
        </p:grpSpPr>
        <p:sp>
          <p:nvSpPr>
            <p:cNvPr id="9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38248" y="4545556"/>
            <a:ext cx="720670" cy="642272"/>
            <a:chOff x="4438248" y="4545556"/>
            <a:chExt cx="720670" cy="642272"/>
          </a:xfrm>
        </p:grpSpPr>
        <p:sp>
          <p:nvSpPr>
            <p:cNvPr id="10" name="圆角矩形 9"/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38248" y="5510779"/>
            <a:ext cx="720670" cy="642272"/>
            <a:chOff x="4438248" y="5510779"/>
            <a:chExt cx="720670" cy="642272"/>
          </a:xfrm>
        </p:grpSpPr>
        <p:sp>
          <p:nvSpPr>
            <p:cNvPr id="11" name="圆角矩形 10"/>
            <p:cNvSpPr/>
            <p:nvPr/>
          </p:nvSpPr>
          <p:spPr>
            <a:xfrm>
              <a:off x="4460144" y="5510779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8248" y="5608449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124599" y="2703831"/>
            <a:ext cx="2954655" cy="376000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0" i="0" spc="600" dirty="0">
                <a:solidFill>
                  <a:schemeClr val="bg1">
                    <a:lumMod val="9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自强不息</a:t>
            </a:r>
            <a:endParaRPr lang="en-US" altLang="zh-CN" sz="6000" i="0" spc="600" dirty="0">
              <a:solidFill>
                <a:schemeClr val="bg1">
                  <a:lumMod val="9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6000" i="0" spc="600" dirty="0">
                <a:solidFill>
                  <a:schemeClr val="bg1">
                    <a:lumMod val="9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厚德载物</a:t>
            </a:r>
            <a:endParaRPr lang="zh-CN" altLang="en-US" sz="6000" spc="600" dirty="0">
              <a:solidFill>
                <a:schemeClr val="bg1">
                  <a:lumMod val="9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E97411-3E42-4EC4-8FB7-D01DF5521CB6}"/>
              </a:ext>
            </a:extLst>
          </p:cNvPr>
          <p:cNvSpPr txBox="1"/>
          <p:nvPr/>
        </p:nvSpPr>
        <p:spPr>
          <a:xfrm>
            <a:off x="5263639" y="1774663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剪裁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魔方正面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D1E9911-1C99-4024-8523-8F8A08262888}"/>
              </a:ext>
            </a:extLst>
          </p:cNvPr>
          <p:cNvSpPr txBox="1"/>
          <p:nvPr/>
        </p:nvSpPr>
        <p:spPr>
          <a:xfrm>
            <a:off x="5263639" y="2740213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颜色识别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C23B6A4-D65E-414C-8A3D-11DEE5EF39F5}"/>
              </a:ext>
            </a:extLst>
          </p:cNvPr>
          <p:cNvSpPr txBox="1"/>
          <p:nvPr/>
        </p:nvSpPr>
        <p:spPr>
          <a:xfrm>
            <a:off x="5263638" y="3710885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识别确认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BB22E89-94CB-4A39-98E6-C8C547F48C64}"/>
              </a:ext>
            </a:extLst>
          </p:cNvPr>
          <p:cNvSpPr txBox="1"/>
          <p:nvPr/>
        </p:nvSpPr>
        <p:spPr>
          <a:xfrm>
            <a:off x="5263639" y="4678026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解魔方算法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49B981B-E86F-401A-B8F1-52CCE38418B3}"/>
              </a:ext>
            </a:extLst>
          </p:cNvPr>
          <p:cNvSpPr txBox="1"/>
          <p:nvPr/>
        </p:nvSpPr>
        <p:spPr>
          <a:xfrm>
            <a:off x="5263639" y="5635882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三维建模与动画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" grpId="0"/>
      <p:bldP spid="23" grpId="0"/>
      <p:bldP spid="42" grpId="0"/>
      <p:bldP spid="43" grpId="0"/>
      <p:bldP spid="44" grpId="0"/>
      <p:bldP spid="4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58718" y="328808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629AE471-82D0-49AA-91A5-1D4A0DBBBDBE}"/>
              </a:ext>
            </a:extLst>
          </p:cNvPr>
          <p:cNvSpPr txBox="1"/>
          <p:nvPr/>
        </p:nvSpPr>
        <p:spPr>
          <a:xfrm>
            <a:off x="1238845" y="219693"/>
            <a:ext cx="236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解魔方算法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9B97114-5B74-4E24-9D2A-85E139052DD1}"/>
              </a:ext>
            </a:extLst>
          </p:cNvPr>
          <p:cNvSpPr txBox="1"/>
          <p:nvPr/>
        </p:nvSpPr>
        <p:spPr>
          <a:xfrm>
            <a:off x="677293" y="1951671"/>
            <a:ext cx="1023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解魔方的算法采用的是</a:t>
            </a:r>
            <a:r>
              <a:rPr lang="en-US" altLang="zh-CN" sz="2400" dirty="0"/>
              <a:t>T45(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Thistlethwaite45</a:t>
            </a:r>
            <a:r>
              <a:rPr lang="en-US" altLang="zh-CN" sz="2400" dirty="0"/>
              <a:t>)</a:t>
            </a:r>
            <a:r>
              <a:rPr lang="zh-CN" altLang="en-US" sz="2400" dirty="0"/>
              <a:t>算法，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此算法的解不超过</a:t>
            </a:r>
            <a:r>
              <a:rPr lang="en-US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45</a:t>
            </a: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步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，平均值为</a:t>
            </a:r>
            <a:r>
              <a:rPr lang="en-US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步。相对于普通的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逐块</a:t>
            </a: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还原法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通过逐块（</a:t>
            </a:r>
            <a:r>
              <a:rPr lang="en-US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piece or block or layer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）还原来减少下一步剩余块的状态数，最后所有块还原</a:t>
            </a: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T45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方法有本质的不同</a:t>
            </a:r>
            <a:r>
              <a:rPr lang="zh-CN" altLang="en-US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TM</a:t>
            </a:r>
            <a:r>
              <a:rPr lang="zh-CN" altLang="zh-CN" sz="2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的思想是逐步降解魔方所处的群到更小的子群，最后到单位子群，也即还原状态。所以在还原的每一步实体魔方看起来还是乱的，但实际上魔方的状态数是随着所处的群的减小而规则的减小的。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48857" y="31809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05EF3D2-8FC8-4F6A-BD89-11885B14386D}"/>
              </a:ext>
            </a:extLst>
          </p:cNvPr>
          <p:cNvSpPr txBox="1"/>
          <p:nvPr/>
        </p:nvSpPr>
        <p:spPr>
          <a:xfrm>
            <a:off x="1238845" y="219693"/>
            <a:ext cx="236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解魔方算法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BF4BCB4-9F32-4D3A-827D-DD1D0225F0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29" y="2446843"/>
            <a:ext cx="5273675" cy="13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D4FECB87-CFEF-49AB-9014-76B699BA94F1}"/>
              </a:ext>
            </a:extLst>
          </p:cNvPr>
          <p:cNvSpPr txBox="1"/>
          <p:nvPr/>
        </p:nvSpPr>
        <p:spPr>
          <a:xfrm>
            <a:off x="1708629" y="1918387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对于一个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的魔方总共有这些种情况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51926C6-7572-4E3D-BD0D-AE722BB0F798}"/>
              </a:ext>
            </a:extLst>
          </p:cNvPr>
          <p:cNvSpPr txBox="1"/>
          <p:nvPr/>
        </p:nvSpPr>
        <p:spPr>
          <a:xfrm>
            <a:off x="1708629" y="403007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总数约为</a:t>
            </a:r>
            <a:r>
              <a:rPr lang="en-US" altLang="zh-CN" sz="1800" dirty="0">
                <a:effectLst/>
                <a:latin typeface="黑体" panose="02010609060101010101" pitchFamily="49" charset="-122"/>
                <a:cs typeface="Times New Roman" panose="02020603050405020304" pitchFamily="18" charset="0"/>
              </a:rPr>
              <a:t>4.3*10^19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种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A33B2A8-C06E-4EBD-BF5C-D1093ADEA392}"/>
              </a:ext>
            </a:extLst>
          </p:cNvPr>
          <p:cNvSpPr txBox="1"/>
          <p:nvPr/>
        </p:nvSpPr>
        <p:spPr>
          <a:xfrm>
            <a:off x="1708629" y="4617395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将他分为</a:t>
            </a:r>
            <a:r>
              <a:rPr lang="en-US" altLang="zh-CN" dirty="0"/>
              <a:t>4</a:t>
            </a:r>
            <a:r>
              <a:rPr lang="zh-CN" altLang="en-US" dirty="0"/>
              <a:t>个群，也就是说分成</a:t>
            </a:r>
            <a:r>
              <a:rPr lang="en-US" altLang="zh-CN" dirty="0"/>
              <a:t>4</a:t>
            </a:r>
            <a:r>
              <a:rPr lang="zh-CN" altLang="en-US" dirty="0"/>
              <a:t>步来解。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553961" y="252181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3124A793-046F-4CEC-A946-66A1D34E14D9}"/>
              </a:ext>
            </a:extLst>
          </p:cNvPr>
          <p:cNvSpPr txBox="1"/>
          <p:nvPr/>
        </p:nvSpPr>
        <p:spPr>
          <a:xfrm>
            <a:off x="1333827" y="160465"/>
            <a:ext cx="236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解魔方算法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EB6CBB26-1292-4C21-A213-11A08C12B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068977"/>
            <a:ext cx="5500164" cy="472004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E1264E20-2CF5-4021-8CC2-8D6A52456C1A}"/>
              </a:ext>
            </a:extLst>
          </p:cNvPr>
          <p:cNvSpPr txBox="1"/>
          <p:nvPr/>
        </p:nvSpPr>
        <p:spPr>
          <a:xfrm>
            <a:off x="6700314" y="2189526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Phase1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：对好所有楞块方向。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B86887-5485-40ED-B57A-0ED85F03E01B}"/>
              </a:ext>
            </a:extLst>
          </p:cNvPr>
          <p:cNvSpPr txBox="1"/>
          <p:nvPr/>
        </p:nvSpPr>
        <p:spPr>
          <a:xfrm>
            <a:off x="6698721" y="2884922"/>
            <a:ext cx="3865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Phase2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：将中间层楞块放到中间层，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并调整好角块朝向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319FFF-C1C2-4663-B8AB-A747574694B6}"/>
              </a:ext>
            </a:extLst>
          </p:cNvPr>
          <p:cNvSpPr txBox="1"/>
          <p:nvPr/>
        </p:nvSpPr>
        <p:spPr>
          <a:xfrm>
            <a:off x="6698721" y="3800165"/>
            <a:ext cx="4052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Phase3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：调整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F/B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面为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色，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L/R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面为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B/G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色，并调整角块相对位置。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DF3A89-BA14-42E0-8A52-F9AC0DA54F57}"/>
              </a:ext>
            </a:extLst>
          </p:cNvPr>
          <p:cNvSpPr txBox="1"/>
          <p:nvPr/>
        </p:nvSpPr>
        <p:spPr>
          <a:xfrm>
            <a:off x="6700314" y="4748427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Phase4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：还原所有角块和楞块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05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3CBA72-1877-477C-A01D-15480901C3BB}"/>
              </a:ext>
            </a:extLst>
          </p:cNvPr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三维建模与动画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DC19BF-86BD-4204-A46A-712240D60076}"/>
              </a:ext>
            </a:extLst>
          </p:cNvPr>
          <p:cNvSpPr txBox="1"/>
          <p:nvPr/>
        </p:nvSpPr>
        <p:spPr>
          <a:xfrm>
            <a:off x="6266949" y="3574930"/>
            <a:ext cx="205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建立三维模型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0F5B8F-A102-495B-B3A8-D6AA062B5D32}"/>
              </a:ext>
            </a:extLst>
          </p:cNvPr>
          <p:cNvSpPr txBox="1"/>
          <p:nvPr/>
        </p:nvSpPr>
        <p:spPr>
          <a:xfrm>
            <a:off x="6266949" y="4058133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魔方旋转动画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 animBg="1"/>
      <p:bldP spid="12" grpId="0" animBg="1"/>
      <p:bldP spid="15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850639" y="291804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8A04CEE5-7BCD-4F72-BE7C-019733FB30D3}"/>
              </a:ext>
            </a:extLst>
          </p:cNvPr>
          <p:cNvSpPr txBox="1"/>
          <p:nvPr/>
        </p:nvSpPr>
        <p:spPr>
          <a:xfrm>
            <a:off x="1200150" y="200088"/>
            <a:ext cx="2782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建立三维模型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74BFCFB-6824-4A2F-974B-69563459A6FD}"/>
              </a:ext>
            </a:extLst>
          </p:cNvPr>
          <p:cNvSpPr/>
          <p:nvPr/>
        </p:nvSpPr>
        <p:spPr>
          <a:xfrm>
            <a:off x="5404929" y="425996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D4A68"/>
                </a:solidFill>
                <a:latin typeface="Source Code Pro"/>
              </a:rPr>
              <a:t>fill3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Source Code Pro"/>
              </a:rPr>
              <a:t>X1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Source Code Pro"/>
              </a:rPr>
              <a:t>Y1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Source Code Pro"/>
              </a:rPr>
              <a:t>Z1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Source Code Pro"/>
              </a:rPr>
              <a:t>C1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Source Code Pro"/>
              </a:rPr>
              <a:t>X2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Source Code Pro"/>
              </a:rPr>
              <a:t>Y2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Source Code Pro"/>
              </a:rPr>
              <a:t>Z2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Source Code Pro"/>
              </a:rPr>
              <a:t>C2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,...)</a:t>
            </a:r>
            <a:endParaRPr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B6FD2C3-816B-4088-96FF-0CD8E8260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45" y="1215053"/>
            <a:ext cx="2268450" cy="229354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119054A-E7A9-47C8-A8C7-93D45923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520" y="1248535"/>
            <a:ext cx="2233842" cy="229354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24AA485-34A3-4BA5-9549-BA81129C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45" y="4189088"/>
            <a:ext cx="2349361" cy="229495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E3A52BF-9EFF-4431-B179-DA39BA583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4520" y="4067306"/>
            <a:ext cx="2233841" cy="2293411"/>
          </a:xfrm>
          <a:prstGeom prst="rect">
            <a:avLst/>
          </a:prstGeom>
        </p:spPr>
      </p:pic>
      <p:sp>
        <p:nvSpPr>
          <p:cNvPr id="40" name="箭头: 右 39">
            <a:extLst>
              <a:ext uri="{FF2B5EF4-FFF2-40B4-BE49-F238E27FC236}">
                <a16:creationId xmlns:a16="http://schemas.microsoft.com/office/drawing/2014/main" id="{4EE09A96-2618-4F21-8E55-B33E4FD1A14D}"/>
              </a:ext>
            </a:extLst>
          </p:cNvPr>
          <p:cNvSpPr/>
          <p:nvPr/>
        </p:nvSpPr>
        <p:spPr>
          <a:xfrm>
            <a:off x="4518734" y="2254170"/>
            <a:ext cx="1109708" cy="282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46F356F1-6744-4DA7-9892-289B0D8F1145}"/>
              </a:ext>
            </a:extLst>
          </p:cNvPr>
          <p:cNvSpPr/>
          <p:nvPr/>
        </p:nvSpPr>
        <p:spPr>
          <a:xfrm rot="5400000">
            <a:off x="7239328" y="3748113"/>
            <a:ext cx="482091" cy="193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7C199A18-97EC-4A06-A1C1-4B8828F88172}"/>
              </a:ext>
            </a:extLst>
          </p:cNvPr>
          <p:cNvSpPr/>
          <p:nvPr/>
        </p:nvSpPr>
        <p:spPr>
          <a:xfrm rot="10800000">
            <a:off x="4680012" y="5195428"/>
            <a:ext cx="1109708" cy="282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056112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14E658E-9403-486D-941B-C48CF87C1422}"/>
              </a:ext>
            </a:extLst>
          </p:cNvPr>
          <p:cNvSpPr txBox="1"/>
          <p:nvPr/>
        </p:nvSpPr>
        <p:spPr>
          <a:xfrm>
            <a:off x="1238844" y="219693"/>
            <a:ext cx="300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魔方旋转动画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011C19A-E6CD-402E-B19D-554CE45F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1514704"/>
            <a:ext cx="6534150" cy="39528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20FCC1F-0C19-40EE-92F1-38F243CB9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41" y="1286105"/>
            <a:ext cx="4276725" cy="441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00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致谢</a:t>
            </a:r>
          </a:p>
        </p:txBody>
      </p:sp>
      <p:sp>
        <p:nvSpPr>
          <p:cNvPr id="12" name="矩形 11"/>
          <p:cNvSpPr/>
          <p:nvPr/>
        </p:nvSpPr>
        <p:spPr>
          <a:xfrm>
            <a:off x="2300809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66979" y="219693"/>
            <a:ext cx="422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ACKNOWLEDGEMENTS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任意多边形 2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4527" y="1950356"/>
            <a:ext cx="426951" cy="392794"/>
          </a:xfrm>
          <a:custGeom>
            <a:avLst/>
            <a:gdLst/>
            <a:ahLst/>
            <a:cxnLst/>
            <a:rect l="l" t="t" r="r" b="b"/>
            <a:pathLst>
              <a:path w="426951" h="392794">
                <a:moveTo>
                  <a:pt x="409872" y="0"/>
                </a:moveTo>
                <a:lnTo>
                  <a:pt x="409872" y="74004"/>
                </a:lnTo>
                <a:cubicBezTo>
                  <a:pt x="352946" y="100570"/>
                  <a:pt x="328278" y="146112"/>
                  <a:pt x="335868" y="210629"/>
                </a:cubicBezTo>
                <a:lnTo>
                  <a:pt x="426951" y="210629"/>
                </a:lnTo>
                <a:lnTo>
                  <a:pt x="426951" y="392794"/>
                </a:lnTo>
                <a:lnTo>
                  <a:pt x="256170" y="392794"/>
                </a:lnTo>
                <a:lnTo>
                  <a:pt x="256170" y="193551"/>
                </a:lnTo>
                <a:cubicBezTo>
                  <a:pt x="263761" y="102468"/>
                  <a:pt x="314995" y="37951"/>
                  <a:pt x="409872" y="0"/>
                </a:cubicBezTo>
                <a:close/>
                <a:moveTo>
                  <a:pt x="153702" y="0"/>
                </a:moveTo>
                <a:lnTo>
                  <a:pt x="153702" y="74004"/>
                </a:lnTo>
                <a:cubicBezTo>
                  <a:pt x="96775" y="115751"/>
                  <a:pt x="70209" y="161292"/>
                  <a:pt x="74005" y="210629"/>
                </a:cubicBezTo>
                <a:lnTo>
                  <a:pt x="165087" y="210629"/>
                </a:lnTo>
                <a:lnTo>
                  <a:pt x="165087" y="392794"/>
                </a:lnTo>
                <a:lnTo>
                  <a:pt x="0" y="392794"/>
                </a:lnTo>
                <a:lnTo>
                  <a:pt x="0" y="199243"/>
                </a:lnTo>
                <a:cubicBezTo>
                  <a:pt x="3795" y="111956"/>
                  <a:pt x="55029" y="45541"/>
                  <a:pt x="1537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1500" dirty="0">
              <a:solidFill>
                <a:schemeClr val="accent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5" name="任意多边形 2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196114" y="5793573"/>
            <a:ext cx="421258" cy="392794"/>
          </a:xfrm>
          <a:custGeom>
            <a:avLst/>
            <a:gdLst/>
            <a:ahLst/>
            <a:cxnLst/>
            <a:rect l="l" t="t" r="r" b="b"/>
            <a:pathLst>
              <a:path w="421258" h="392794">
                <a:moveTo>
                  <a:pt x="256171" y="0"/>
                </a:moveTo>
                <a:lnTo>
                  <a:pt x="421258" y="0"/>
                </a:lnTo>
                <a:lnTo>
                  <a:pt x="421258" y="193551"/>
                </a:lnTo>
                <a:cubicBezTo>
                  <a:pt x="421258" y="212526"/>
                  <a:pt x="419361" y="231502"/>
                  <a:pt x="415566" y="250477"/>
                </a:cubicBezTo>
                <a:cubicBezTo>
                  <a:pt x="407975" y="277043"/>
                  <a:pt x="392795" y="301712"/>
                  <a:pt x="370024" y="324482"/>
                </a:cubicBezTo>
                <a:cubicBezTo>
                  <a:pt x="343458" y="358638"/>
                  <a:pt x="311200" y="381409"/>
                  <a:pt x="273249" y="392794"/>
                </a:cubicBezTo>
                <a:lnTo>
                  <a:pt x="273249" y="318790"/>
                </a:lnTo>
                <a:cubicBezTo>
                  <a:pt x="326380" y="288429"/>
                  <a:pt x="351049" y="242887"/>
                  <a:pt x="347253" y="182165"/>
                </a:cubicBezTo>
                <a:lnTo>
                  <a:pt x="256171" y="182165"/>
                </a:lnTo>
                <a:close/>
                <a:moveTo>
                  <a:pt x="0" y="0"/>
                </a:moveTo>
                <a:lnTo>
                  <a:pt x="165088" y="0"/>
                </a:lnTo>
                <a:lnTo>
                  <a:pt x="165088" y="199243"/>
                </a:lnTo>
                <a:lnTo>
                  <a:pt x="165088" y="210629"/>
                </a:lnTo>
                <a:cubicBezTo>
                  <a:pt x="157498" y="259965"/>
                  <a:pt x="140420" y="297916"/>
                  <a:pt x="113854" y="324482"/>
                </a:cubicBezTo>
                <a:cubicBezTo>
                  <a:pt x="79698" y="370024"/>
                  <a:pt x="45542" y="392794"/>
                  <a:pt x="11386" y="392794"/>
                </a:cubicBezTo>
                <a:lnTo>
                  <a:pt x="11386" y="318790"/>
                </a:lnTo>
                <a:cubicBezTo>
                  <a:pt x="64517" y="292224"/>
                  <a:pt x="91083" y="246682"/>
                  <a:pt x="91083" y="182165"/>
                </a:cubicBezTo>
                <a:lnTo>
                  <a:pt x="0" y="1821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1500" dirty="0">
              <a:solidFill>
                <a:schemeClr val="accent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15403" y="3074443"/>
            <a:ext cx="1975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谢谢</a:t>
            </a:r>
            <a:r>
              <a:rPr lang="en-US" altLang="zh-CN" sz="5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zh-CN" altLang="en-US" sz="54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4" grpId="0" animBg="1"/>
      <p:bldP spid="25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01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858359" y="4568126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858359" y="5051329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858359" y="553453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7E83A2-68B4-4BF8-9562-8FECAF054E7B}"/>
              </a:ext>
            </a:extLst>
          </p:cNvPr>
          <p:cNvSpPr txBox="1"/>
          <p:nvPr/>
        </p:nvSpPr>
        <p:spPr>
          <a:xfrm>
            <a:off x="5737094" y="2559960"/>
            <a:ext cx="518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剪裁</a:t>
            </a:r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魔方正面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05DF0D-F41D-4871-9B9A-53908C1ED8C5}"/>
              </a:ext>
            </a:extLst>
          </p:cNvPr>
          <p:cNvSpPr txBox="1"/>
          <p:nvPr/>
        </p:nvSpPr>
        <p:spPr>
          <a:xfrm>
            <a:off x="6203449" y="3601720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阴影去除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43E649D-FA54-48D5-B295-48F1A75E7A7C}"/>
              </a:ext>
            </a:extLst>
          </p:cNvPr>
          <p:cNvSpPr txBox="1"/>
          <p:nvPr/>
        </p:nvSpPr>
        <p:spPr>
          <a:xfrm>
            <a:off x="6203449" y="4084923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形态学变换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6144CB-C3A8-4667-BF74-CA269E0A816E}"/>
              </a:ext>
            </a:extLst>
          </p:cNvPr>
          <p:cNvSpPr txBox="1"/>
          <p:nvPr/>
        </p:nvSpPr>
        <p:spPr>
          <a:xfrm>
            <a:off x="6203449" y="4568126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边界提取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08EB5E4-5CF0-4058-9F86-DE1F975C906E}"/>
              </a:ext>
            </a:extLst>
          </p:cNvPr>
          <p:cNvSpPr txBox="1"/>
          <p:nvPr/>
        </p:nvSpPr>
        <p:spPr>
          <a:xfrm>
            <a:off x="6203449" y="5051329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角点提取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947684-B9E0-462F-B65D-CD2BAAE530A0}"/>
              </a:ext>
            </a:extLst>
          </p:cNvPr>
          <p:cNvSpPr txBox="1"/>
          <p:nvPr/>
        </p:nvSpPr>
        <p:spPr>
          <a:xfrm>
            <a:off x="6203449" y="5534533"/>
            <a:ext cx="16398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投影变换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 animBg="1"/>
      <p:bldP spid="12" grpId="0" animBg="1"/>
      <p:bldP spid="13" grpId="0" animBg="1"/>
      <p:bldP spid="14" grpId="0" animBg="1"/>
      <p:bldP spid="15" grpId="0" animBg="1"/>
      <p:bldP spid="20" grpId="0"/>
      <p:bldP spid="26" grpId="0"/>
      <p:bldP spid="27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8" name="图片 37" descr="C:/Users/86156/AppData/Local/Temp/picturescale_20201215220741/output_20201215220742.jpgoutput_20201215220742">
            <a:extLst>
              <a:ext uri="{FF2B5EF4-FFF2-40B4-BE49-F238E27FC236}">
                <a16:creationId xmlns:a16="http://schemas.microsoft.com/office/drawing/2014/main" id="{38CD70EF-57E8-4DA1-83B9-7E403FE7D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2" y="843383"/>
            <a:ext cx="3394075" cy="2545715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AD910D75-2440-4915-89D6-988C0F2F9198}"/>
              </a:ext>
            </a:extLst>
          </p:cNvPr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阴影去除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4E3D70D-E522-4E30-A8F4-4EE39B3F3770}"/>
              </a:ext>
            </a:extLst>
          </p:cNvPr>
          <p:cNvSpPr txBox="1"/>
          <p:nvPr/>
        </p:nvSpPr>
        <p:spPr>
          <a:xfrm>
            <a:off x="4435475" y="807085"/>
            <a:ext cx="7155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可以看到测试图片中阴影非常的深，所以我们使用了</a:t>
            </a:r>
            <a:r>
              <a:rPr lang="zh-CN" altLang="en-US" b="1" dirty="0"/>
              <a:t>同态变换</a:t>
            </a:r>
            <a:r>
              <a:rPr lang="zh-CN" altLang="en-US" dirty="0"/>
              <a:t>进行了阴影去除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331623F-F335-4434-9490-2A81DBCA9679}"/>
              </a:ext>
            </a:extLst>
          </p:cNvPr>
          <p:cNvSpPr txBox="1"/>
          <p:nvPr/>
        </p:nvSpPr>
        <p:spPr>
          <a:xfrm>
            <a:off x="4497070" y="1588135"/>
            <a:ext cx="76504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img = rgb2gray(pic);</a:t>
            </a:r>
          </a:p>
          <a:p>
            <a:r>
              <a:rPr lang="zh-CN" altLang="en-US" dirty="0"/>
              <a:t>filter1 = fspecial('gaussian', [36 36], 6);</a:t>
            </a:r>
          </a:p>
          <a:p>
            <a:r>
              <a:rPr lang="zh-CN" altLang="en-US" dirty="0"/>
              <a:t>filter2 = fspecial('gaussian', [36 36], 12);</a:t>
            </a:r>
          </a:p>
          <a:p>
            <a:r>
              <a:rPr lang="zh-CN" altLang="en-US" dirty="0"/>
              <a:t>high_pass = filter1 - filter2;</a:t>
            </a:r>
          </a:p>
          <a:p>
            <a:r>
              <a:rPr lang="zh-CN" altLang="en-US" dirty="0"/>
              <a:t>log_img = log(1.0 + double(img));</a:t>
            </a:r>
          </a:p>
          <a:p>
            <a:r>
              <a:rPr lang="zh-CN" altLang="en-US" dirty="0"/>
              <a:t>high_log_part = imfilter(log_img, high_pass, 'symmetric', 'conv');</a:t>
            </a:r>
          </a:p>
          <a:p>
            <a:r>
              <a:rPr lang="zh-CN" altLang="en-US" dirty="0"/>
              <a:t>high_part = exp(high_log_part) - 1.0;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910ABC3-4DF6-4FE4-8A3B-934B3C8E5E6B}"/>
              </a:ext>
            </a:extLst>
          </p:cNvPr>
          <p:cNvSpPr txBox="1"/>
          <p:nvPr/>
        </p:nvSpPr>
        <p:spPr>
          <a:xfrm>
            <a:off x="4497070" y="3800475"/>
            <a:ext cx="6508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其原理为将图像建模成照射强度i(x,y)和反射强度r(x,y)的乘积</a:t>
            </a:r>
          </a:p>
          <a:p>
            <a:endParaRPr lang="zh-CN" altLang="en-US" dirty="0"/>
          </a:p>
          <a:p>
            <a:r>
              <a:rPr lang="zh-CN" altLang="en-US" dirty="0"/>
              <a:t>一般认为i是低频分量，r是高频分量</a:t>
            </a:r>
          </a:p>
        </p:txBody>
      </p:sp>
      <p:pic>
        <p:nvPicPr>
          <p:cNvPr id="45" name="图片 44" descr="同态">
            <a:extLst>
              <a:ext uri="{FF2B5EF4-FFF2-40B4-BE49-F238E27FC236}">
                <a16:creationId xmlns:a16="http://schemas.microsoft.com/office/drawing/2014/main" id="{87F0DD9D-FDA6-4141-B953-AEFF9E06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" y="3405746"/>
            <a:ext cx="4320540" cy="3095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20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34476799-85C6-4CBD-9358-9A38E74BA338}"/>
              </a:ext>
            </a:extLst>
          </p:cNvPr>
          <p:cNvSpPr txBox="1"/>
          <p:nvPr/>
        </p:nvSpPr>
        <p:spPr>
          <a:xfrm>
            <a:off x="1074395" y="205529"/>
            <a:ext cx="5327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形态学变换</a:t>
            </a:r>
          </a:p>
        </p:txBody>
      </p:sp>
      <p:pic>
        <p:nvPicPr>
          <p:cNvPr id="25" name="图片 24" descr="形体学变换">
            <a:extLst>
              <a:ext uri="{FF2B5EF4-FFF2-40B4-BE49-F238E27FC236}">
                <a16:creationId xmlns:a16="http://schemas.microsoft.com/office/drawing/2014/main" id="{5534058A-C0D3-4A12-A9A5-2F45EED2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0" y="3450434"/>
            <a:ext cx="4255135" cy="3048635"/>
          </a:xfrm>
          <a:prstGeom prst="rect">
            <a:avLst/>
          </a:prstGeom>
        </p:spPr>
      </p:pic>
      <p:pic>
        <p:nvPicPr>
          <p:cNvPr id="26" name="图片 25" descr="bw">
            <a:extLst>
              <a:ext uri="{FF2B5EF4-FFF2-40B4-BE49-F238E27FC236}">
                <a16:creationId xmlns:a16="http://schemas.microsoft.com/office/drawing/2014/main" id="{D467287F-D4D5-408D-B769-9A3DC6566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13" y="820420"/>
            <a:ext cx="4034790" cy="29190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E481BB2-316D-4E48-A255-D052B5A427F7}"/>
              </a:ext>
            </a:extLst>
          </p:cNvPr>
          <p:cNvSpPr txBox="1"/>
          <p:nvPr/>
        </p:nvSpPr>
        <p:spPr>
          <a:xfrm>
            <a:off x="5479415" y="951865"/>
            <a:ext cx="5806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将同态滤波结果直接二值化会发现魔方部分轮廓不明显，且图片中有较大噪音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EA3683-5849-4971-AA96-C1425A7DF750}"/>
              </a:ext>
            </a:extLst>
          </p:cNvPr>
          <p:cNvSpPr txBox="1"/>
          <p:nvPr/>
        </p:nvSpPr>
        <p:spPr>
          <a:xfrm>
            <a:off x="5457825" y="2868295"/>
            <a:ext cx="56762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我们依次进行</a:t>
            </a:r>
          </a:p>
          <a:p>
            <a:r>
              <a:rPr lang="zh-CN" altLang="en-US"/>
              <a:t>膨胀，使得轮廓变清晰</a:t>
            </a:r>
          </a:p>
          <a:p>
            <a:r>
              <a:rPr lang="zh-CN" altLang="en-US"/>
              <a:t>去除小连通块，去掉部分噪音</a:t>
            </a:r>
          </a:p>
          <a:p>
            <a:r>
              <a:rPr lang="zh-CN" altLang="en-US"/>
              <a:t>腐蚀，使得轮廓大小复原，甚至更小一些</a:t>
            </a:r>
          </a:p>
          <a:p>
            <a:r>
              <a:rPr lang="zh-CN" altLang="en-US">
                <a:sym typeface="+mn-ea"/>
              </a:rPr>
              <a:t>再次去除小连通块，去除薄弱连接的小块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FE30DA77-B4D4-4F90-BB75-A1F6E3291EE5}"/>
              </a:ext>
            </a:extLst>
          </p:cNvPr>
          <p:cNvSpPr txBox="1"/>
          <p:nvPr/>
        </p:nvSpPr>
        <p:spPr>
          <a:xfrm>
            <a:off x="1238885" y="219710"/>
            <a:ext cx="179482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边界提取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3E05C1-87CB-4671-AE4B-E4B4AFBFDEB7}"/>
              </a:ext>
            </a:extLst>
          </p:cNvPr>
          <p:cNvSpPr txBox="1"/>
          <p:nvPr/>
        </p:nvSpPr>
        <p:spPr>
          <a:xfrm>
            <a:off x="4792345" y="1407160"/>
            <a:ext cx="6421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canny</a:t>
            </a:r>
            <a:r>
              <a:rPr lang="zh-CN" altLang="en-US" dirty="0"/>
              <a:t>变换提取轮廓以便进一步的识别</a:t>
            </a:r>
          </a:p>
          <a:p>
            <a:endParaRPr lang="zh-CN" altLang="en-US" dirty="0"/>
          </a:p>
          <a:p>
            <a:r>
              <a:rPr lang="zh-CN" altLang="en-US" dirty="0"/>
              <a:t>之后进行了膨胀变换，以连接不慎被分离的轮廓</a:t>
            </a:r>
          </a:p>
        </p:txBody>
      </p:sp>
      <p:pic>
        <p:nvPicPr>
          <p:cNvPr id="34" name="图片 33" descr="形体学变换">
            <a:extLst>
              <a:ext uri="{FF2B5EF4-FFF2-40B4-BE49-F238E27FC236}">
                <a16:creationId xmlns:a16="http://schemas.microsoft.com/office/drawing/2014/main" id="{A72FF01C-E8FD-4AD4-B16E-3370D0BD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" y="651510"/>
            <a:ext cx="4320540" cy="3095625"/>
          </a:xfrm>
          <a:prstGeom prst="rect">
            <a:avLst/>
          </a:prstGeom>
        </p:spPr>
      </p:pic>
      <p:pic>
        <p:nvPicPr>
          <p:cNvPr id="35" name="图片 34" descr="边界">
            <a:extLst>
              <a:ext uri="{FF2B5EF4-FFF2-40B4-BE49-F238E27FC236}">
                <a16:creationId xmlns:a16="http://schemas.microsoft.com/office/drawing/2014/main" id="{F58FD7C4-C643-435A-A5C7-5433867F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" y="3527310"/>
            <a:ext cx="4414520" cy="316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1D237323-1AE9-4EBF-B13A-F2868D4A68D9}"/>
              </a:ext>
            </a:extLst>
          </p:cNvPr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角点提取</a:t>
            </a:r>
          </a:p>
        </p:txBody>
      </p:sp>
      <p:pic>
        <p:nvPicPr>
          <p:cNvPr id="38" name="图片 37" descr="角点">
            <a:extLst>
              <a:ext uri="{FF2B5EF4-FFF2-40B4-BE49-F238E27FC236}">
                <a16:creationId xmlns:a16="http://schemas.microsoft.com/office/drawing/2014/main" id="{58A5BFDF-37A3-48A8-BC6A-71A14A33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2014855"/>
            <a:ext cx="4394835" cy="314833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3C7FA13-A2D7-484E-8162-EBCB646D0B47}"/>
              </a:ext>
            </a:extLst>
          </p:cNvPr>
          <p:cNvSpPr txBox="1"/>
          <p:nvPr/>
        </p:nvSpPr>
        <p:spPr>
          <a:xfrm>
            <a:off x="4664710" y="118745"/>
            <a:ext cx="692721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先使用regionprops提取各个连通块属性</a:t>
            </a:r>
          </a:p>
          <a:p>
            <a:endParaRPr lang="zh-CN" altLang="en-US" dirty="0"/>
          </a:p>
          <a:p>
            <a:r>
              <a:rPr lang="zh-CN" altLang="en-US" dirty="0"/>
              <a:t>选择其中比例大小合适的块</a:t>
            </a:r>
          </a:p>
          <a:p>
            <a:r>
              <a:rPr lang="zh-CN" altLang="en-US" dirty="0"/>
              <a:t>if sz(1) &gt; 1.5 * sz(2) || sz(2) &gt; 1.5 * sz(1)</a:t>
            </a:r>
          </a:p>
          <a:p>
            <a:r>
              <a:rPr lang="zh-CN" altLang="en-US" dirty="0"/>
              <a:t>    continue</a:t>
            </a:r>
          </a:p>
          <a:p>
            <a:r>
              <a:rPr lang="zh-CN" altLang="en-US" dirty="0"/>
              <a:t>end</a:t>
            </a:r>
          </a:p>
          <a:p>
            <a:endParaRPr lang="zh-CN" altLang="en-US" dirty="0"/>
          </a:p>
          <a:p>
            <a:r>
              <a:rPr lang="zh-CN" altLang="en-US" dirty="0"/>
              <a:t>if area </a:t>
            </a:r>
            <a:r>
              <a:rPr lang="en-US" altLang="zh-CN" dirty="0"/>
              <a:t>&lt;</a:t>
            </a:r>
            <a:r>
              <a:rPr lang="zh-CN" altLang="en-US" dirty="0"/>
              <a:t> total_area * 0.01 </a:t>
            </a:r>
            <a:r>
              <a:rPr lang="en-US" altLang="zh-CN" dirty="0"/>
              <a:t>||</a:t>
            </a:r>
            <a:r>
              <a:rPr lang="zh-CN" altLang="en-US" dirty="0"/>
              <a:t> area </a:t>
            </a:r>
            <a:r>
              <a:rPr lang="en-US" altLang="zh-CN" dirty="0"/>
              <a:t>&gt;</a:t>
            </a:r>
            <a:r>
              <a:rPr lang="zh-CN" altLang="en-US" dirty="0"/>
              <a:t> total_area * 0.5</a:t>
            </a:r>
          </a:p>
          <a:p>
            <a:r>
              <a:rPr lang="en-US" altLang="zh-CN" dirty="0"/>
              <a:t>    continue</a:t>
            </a:r>
          </a:p>
          <a:p>
            <a:r>
              <a:rPr lang="en-US" altLang="zh-CN" dirty="0"/>
              <a:t>end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选择其中满足条件的最大的块</a:t>
            </a:r>
          </a:p>
          <a:p>
            <a:endParaRPr lang="zh-CN" altLang="en-US" dirty="0"/>
          </a:p>
          <a:p>
            <a:r>
              <a:rPr lang="zh-CN" altLang="en-US" dirty="0"/>
              <a:t>最后使用四条直线从左上、右上、左下、右下切获得的区域，得到四个交点</a:t>
            </a:r>
          </a:p>
          <a:p>
            <a:r>
              <a:rPr lang="zh-CN" altLang="en-US" dirty="0"/>
              <a:t>[a,idx_1]=max(hull(:, 1) + hull(:, 2));</a:t>
            </a:r>
          </a:p>
          <a:p>
            <a:r>
              <a:rPr lang="zh-CN" altLang="en-US" dirty="0"/>
              <a:t>[a,idx_2]=max(hull(:, 2) - hull(:, 1));</a:t>
            </a:r>
          </a:p>
          <a:p>
            <a:r>
              <a:rPr lang="zh-CN" altLang="en-US" dirty="0"/>
              <a:t>[a,idx_3]=min(hull(:, 1) + hull(:, 2));</a:t>
            </a:r>
          </a:p>
          <a:p>
            <a:r>
              <a:rPr lang="zh-CN" altLang="en-US" dirty="0"/>
              <a:t>[a,idx_4]=min(hull(:, 2) - hull(:, 1));</a:t>
            </a:r>
          </a:p>
          <a:p>
            <a:r>
              <a:rPr lang="zh-CN" altLang="en-US" dirty="0"/>
              <a:t>p1 = hull(idx_1, :);</a:t>
            </a:r>
          </a:p>
          <a:p>
            <a:r>
              <a:rPr lang="zh-CN" altLang="en-US" dirty="0"/>
              <a:t>p2 = hull(idx_2, :);</a:t>
            </a:r>
          </a:p>
          <a:p>
            <a:r>
              <a:rPr lang="zh-CN" altLang="en-US" dirty="0"/>
              <a:t>p3 = hull(idx_3, :);</a:t>
            </a:r>
          </a:p>
          <a:p>
            <a:r>
              <a:rPr lang="zh-CN" altLang="en-US" dirty="0"/>
              <a:t>p4 = hull(idx_4, :);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84B8B11-7BE0-4B9B-BFAC-15636372B5D4}"/>
              </a:ext>
            </a:extLst>
          </p:cNvPr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投影变换</a:t>
            </a:r>
          </a:p>
        </p:txBody>
      </p:sp>
      <p:pic>
        <p:nvPicPr>
          <p:cNvPr id="30" name="图片 29" descr="结果">
            <a:extLst>
              <a:ext uri="{FF2B5EF4-FFF2-40B4-BE49-F238E27FC236}">
                <a16:creationId xmlns:a16="http://schemas.microsoft.com/office/drawing/2014/main" id="{824DB427-8F82-485F-9C66-7996E829D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5" y="2470150"/>
            <a:ext cx="3003550" cy="264858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C8DC80A-4CA0-457F-BE94-9C5BB5513D50}"/>
              </a:ext>
            </a:extLst>
          </p:cNvPr>
          <p:cNvSpPr txBox="1"/>
          <p:nvPr/>
        </p:nvSpPr>
        <p:spPr>
          <a:xfrm>
            <a:off x="4168151" y="2694354"/>
            <a:ext cx="732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最后使用投影变换将切得的区域转变为规则的正方形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pos = [0 0;1000 0;0 1000; 1000 1000];</a:t>
            </a:r>
          </a:p>
          <a:p>
            <a:r>
              <a:rPr lang="zh-CN" altLang="en-US" dirty="0"/>
              <a:t>tform = fitgeotrans([p3;p4;p2;p1], pos, 'projective');</a:t>
            </a:r>
          </a:p>
          <a:p>
            <a:r>
              <a:rPr lang="zh-CN" altLang="en-US" dirty="0"/>
              <a:t>J = imwarp(pic, tform, 'OutputView', imref2d([1000, 1000]));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02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0B2B06-903C-44E7-80E7-0CC11991CEB7}"/>
              </a:ext>
            </a:extLst>
          </p:cNvPr>
          <p:cNvSpPr txBox="1"/>
          <p:nvPr/>
        </p:nvSpPr>
        <p:spPr>
          <a:xfrm>
            <a:off x="5766224" y="2532399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颜色识别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2BF7CB-69C7-49E0-AD80-AD9A1B6DECD2}"/>
              </a:ext>
            </a:extLst>
          </p:cNvPr>
          <p:cNvSpPr txBox="1"/>
          <p:nvPr/>
        </p:nvSpPr>
        <p:spPr>
          <a:xfrm>
            <a:off x="6203449" y="3577170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色彩空间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1BFE2D-F186-4D6F-B4D3-4570C4F611ED}"/>
              </a:ext>
            </a:extLst>
          </p:cNvPr>
          <p:cNvSpPr txBox="1"/>
          <p:nvPr/>
        </p:nvSpPr>
        <p:spPr>
          <a:xfrm>
            <a:off x="6203449" y="4060373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简单阈值方法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4DB64F8-DF21-4D97-9419-628968697210}"/>
              </a:ext>
            </a:extLst>
          </p:cNvPr>
          <p:cNvSpPr txBox="1"/>
          <p:nvPr/>
        </p:nvSpPr>
        <p:spPr>
          <a:xfrm>
            <a:off x="6203449" y="4543576"/>
            <a:ext cx="2938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</a:t>
            </a:r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聚类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8B41967-34B1-46DD-8FB8-3DED975CE14E}"/>
              </a:ext>
            </a:extLst>
          </p:cNvPr>
          <p:cNvSpPr/>
          <p:nvPr/>
        </p:nvSpPr>
        <p:spPr>
          <a:xfrm>
            <a:off x="5846065" y="4566126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" grpId="0" animBg="1"/>
      <p:bldP spid="12" grpId="0" animBg="1"/>
      <p:bldP spid="13" grpId="0"/>
      <p:bldP spid="18" grpId="0"/>
      <p:bldP spid="19" grpId="0"/>
      <p:bldP spid="20" grpId="0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824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824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1293</Words>
  <Application>Microsoft Office PowerPoint</Application>
  <PresentationFormat>宽屏</PresentationFormat>
  <Paragraphs>240</Paragraphs>
  <Slides>26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Source Code Pro</vt:lpstr>
      <vt:lpstr>等线</vt:lpstr>
      <vt:lpstr>方正姚体</vt:lpstr>
      <vt:lpstr>黑体</vt:lpstr>
      <vt:lpstr>华文行楷</vt:lpstr>
      <vt:lpstr>宋体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chenjiawei</dc:creator>
  <cp:lastModifiedBy>Larry Hawking Young</cp:lastModifiedBy>
  <cp:revision>55</cp:revision>
  <dcterms:created xsi:type="dcterms:W3CDTF">2016-05-11T01:57:00Z</dcterms:created>
  <dcterms:modified xsi:type="dcterms:W3CDTF">2020-12-17T01:29:21Z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